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6"/>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arget="slides/slide14.xml" Type="http://schemas.openxmlformats.org/officeDocument/2006/relationships/slide"/>  <Relationship Id="rId16" Target="slides/slide15.xml" Type="http://schemas.openxmlformats.org/officeDocument/2006/relationships/slide"/>  <Relationship Id="rId17" Target="slides/slide16.xml" Type="http://schemas.openxmlformats.org/officeDocument/2006/relationships/slide"/>  <Relationship Id="rId18" Target="slides/slide17.xml" Type="http://schemas.openxmlformats.org/officeDocument/2006/relationships/slide"/>  <Relationship Id="rId19" Target="slides/slide18.xml" Type="http://schemas.openxmlformats.org/officeDocument/2006/relationships/slide"/>  <Relationship Id="rId20" Target="slides/slide19.xml" Type="http://schemas.openxmlformats.org/officeDocument/2006/relationships/slide"/>  <Relationship Id="rId21" Target="slides/slide20.xml" Type="http://schemas.openxmlformats.org/officeDocument/2006/relationships/slide"/>  <Relationship Id="rId22" Type="http://schemas.openxmlformats.org/officeDocument/2006/relationships/presProps" Target="presProps.xml"/>  <Relationship Id="rId23" Type="http://schemas.openxmlformats.org/officeDocument/2006/relationships/viewProps" Target="viewProps.xml"/>  <Relationship Id="rId24" Type="http://schemas.openxmlformats.org/officeDocument/2006/relationships/theme" Target="theme/theme1.xml"/>  <Relationship Id="rId25" Type="http://schemas.openxmlformats.org/officeDocument/2006/relationships/tableStyles" Target="tableStyles.xml"/>  <Relationship Id="rId26"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17.png" Type="http://schemas.openxmlformats.org/officeDocument/2006/relationships/image"/><Relationship Id="rId2" Target="../media/image18.png" Type="http://schemas.openxmlformats.org/officeDocument/2006/relationships/image"/><Relationship Id="rId3" Target="../slideLayouts/slideLayout1.xml" Type="http://schemas.openxmlformats.org/officeDocument/2006/relationships/slideLayout"/><Relationship Id="rId4"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media/image19.png" Type="http://schemas.openxmlformats.org/officeDocument/2006/relationships/image"/><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slideLayouts/slideLayout1.xml" Type="http://schemas.openxmlformats.org/officeDocument/2006/relationships/slideLayout"/><Relationship Id="rId6"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media/image23.png" Type="http://schemas.openxmlformats.org/officeDocument/2006/relationships/image"/><Relationship Id="rId2" Target="../media/image24.png" Type="http://schemas.openxmlformats.org/officeDocument/2006/relationships/image"/><Relationship Id="rId3" Target="../media/image25.png" Type="http://schemas.openxmlformats.org/officeDocument/2006/relationships/image"/><Relationship Id="rId4" Target="../slideLayouts/slideLayout1.xml" Type="http://schemas.openxmlformats.org/officeDocument/2006/relationships/slideLayout"/><Relationship Id="rId5"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1" Target="../media/image26.png" Type="http://schemas.openxmlformats.org/officeDocument/2006/relationships/image"/><Relationship Id="rId2" Target="../media/image27.png" Type="http://schemas.openxmlformats.org/officeDocument/2006/relationships/image"/><Relationship Id="rId3" Target="../slideLayouts/slideLayout1.xml" Type="http://schemas.openxmlformats.org/officeDocument/2006/relationships/slideLayout"/><Relationship Id="rId4" Target="../notesSlides/notesSlide13.xml" Type="http://schemas.openxmlformats.org/officeDocument/2006/relationships/notesSlide"/></Relationships>
</file>

<file path=ppt/slides/_rels/slide14.xml.rels><?xml version="1.0" encoding="UTF-8" standalone="yes"?><Relationships xmlns="http://schemas.openxmlformats.org/package/2006/relationships"><Relationship Id="rId1" Target="../media/image28.png" Type="http://schemas.openxmlformats.org/officeDocument/2006/relationships/image"/><Relationship Id="rId2" Target="../media/image29.png" Type="http://schemas.openxmlformats.org/officeDocument/2006/relationships/image"/><Relationship Id="rId3" Target="../slideLayouts/slideLayout1.xml" Type="http://schemas.openxmlformats.org/officeDocument/2006/relationships/slideLayout"/><Relationship Id="rId4" Target="../notesSlides/notesSlide14.xml" Type="http://schemas.openxmlformats.org/officeDocument/2006/relationships/notesSlide"/></Relationships>
</file>

<file path=ppt/slides/_rels/slide15.xml.rels><?xml version="1.0" encoding="UTF-8" standalone="yes"?><Relationships xmlns="http://schemas.openxmlformats.org/package/2006/relationships"><Relationship Id="rId1" Target="../media/image30.png" Type="http://schemas.openxmlformats.org/officeDocument/2006/relationships/image"/><Relationship Id="rId2" Target="../slideLayouts/slideLayout1.xml" Type="http://schemas.openxmlformats.org/officeDocument/2006/relationships/slideLayout"/><Relationship Id="rId3" Target="../notesSlides/notesSlide15.xml" Type="http://schemas.openxmlformats.org/officeDocument/2006/relationships/notesSlide"/></Relationships>
</file>

<file path=ppt/slides/_rels/slide16.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6.xml" Type="http://schemas.openxmlformats.org/officeDocument/2006/relationships/notesSlide"/></Relationships>
</file>

<file path=ppt/slides/_rels/slide17.xml.rels><?xml version="1.0" encoding="UTF-8" standalone="yes"?><Relationships xmlns="http://schemas.openxmlformats.org/package/2006/relationships"><Relationship Id="rId1" Target="../media/image31.png" Type="http://schemas.openxmlformats.org/officeDocument/2006/relationships/image"/><Relationship Id="rId2" Target="../slideLayouts/slideLayout1.xml" Type="http://schemas.openxmlformats.org/officeDocument/2006/relationships/slideLayout"/><Relationship Id="rId3" Target="../notesSlides/notesSlide17.xml" Type="http://schemas.openxmlformats.org/officeDocument/2006/relationships/notesSlide"/></Relationships>
</file>

<file path=ppt/slides/_rels/slide18.xml.rels><?xml version="1.0" encoding="UTF-8" standalone="yes"?><Relationships xmlns="http://schemas.openxmlformats.org/package/2006/relationships"><Relationship Id="rId1" Target="../media/image32.png" Type="http://schemas.openxmlformats.org/officeDocument/2006/relationships/image"/><Relationship Id="rId2" Target="../media/image33.png" Type="http://schemas.openxmlformats.org/officeDocument/2006/relationships/image"/><Relationship Id="rId3" Target="../media/image34.png" Type="http://schemas.openxmlformats.org/officeDocument/2006/relationships/image"/><Relationship Id="rId4" Target="../slideLayouts/slideLayout1.xml" Type="http://schemas.openxmlformats.org/officeDocument/2006/relationships/slideLayout"/><Relationship Id="rId5" Target="../notesSlides/notesSlide18.xml" Type="http://schemas.openxmlformats.org/officeDocument/2006/relationships/notesSlide"/></Relationships>
</file>

<file path=ppt/slides/_rels/slide19.xml.rels><?xml version="1.0" encoding="UTF-8" standalone="yes"?><Relationships xmlns="http://schemas.openxmlformats.org/package/2006/relationships"><Relationship Id="rId1" Target="../media/image35.png" Type="http://schemas.openxmlformats.org/officeDocument/2006/relationships/image"/><Relationship Id="rId2" Target="../media/image36.sv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slideLayouts/slideLayout1.xml" Type="http://schemas.openxmlformats.org/officeDocument/2006/relationships/slideLayout"/><Relationship Id="rId10" Target="../notesSlides/notesSlide19.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png" Type="http://schemas.openxmlformats.org/officeDocument/2006/relationships/image"/><Relationship Id="rId2" Target="../slideLayouts/slideLayout1.xml" Type="http://schemas.openxmlformats.org/officeDocument/2006/relationships/slideLayout"/><Relationship Id="rId3" Target="../notesSlides/notesSlide2.xml" Type="http://schemas.openxmlformats.org/officeDocument/2006/relationships/notesSlide"/></Relationships>
</file>

<file path=ppt/slides/_rels/slide20.xml.rels><?xml version="1.0" encoding="UTF-8" standalone="yes"?><Relationships xmlns="http://schemas.openxmlformats.org/package/2006/relationships"><Relationship Id="rId1" Target="../media/image43.png" Type="http://schemas.openxmlformats.org/officeDocument/2006/relationships/image"/><Relationship Id="rId2" Target="../slideLayouts/slideLayout1.xml" Type="http://schemas.openxmlformats.org/officeDocument/2006/relationships/slideLayout"/><Relationship Id="rId3" Target="../notesSlides/notesSlide20.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3.png" Type="http://schemas.openxmlformats.org/officeDocument/2006/relationships/image"/><Relationship Id="rId2" Target="../media/image4.png" Type="http://schemas.openxmlformats.org/officeDocument/2006/relationships/image"/><Relationship Id="rId3" Target="../media/image5.png" Type="http://schemas.openxmlformats.org/officeDocument/2006/relationships/image"/><Relationship Id="rId4" Target="../slideLayouts/slideLayout1.xml" Type="http://schemas.openxmlformats.org/officeDocument/2006/relationships/slideLayout"/><Relationship Id="rId5"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6.png" Type="http://schemas.openxmlformats.org/officeDocument/2006/relationships/image"/><Relationship Id="rId2" Target="../media/image7.png" Type="http://schemas.openxmlformats.org/officeDocument/2006/relationships/image"/><Relationship Id="rId3" Target="../slideLayouts/slideLayout1.xml" Type="http://schemas.openxmlformats.org/officeDocument/2006/relationships/slideLayout"/><Relationship Id="rId4"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8.png" Type="http://schemas.openxmlformats.org/officeDocument/2006/relationships/image"/><Relationship Id="rId2" Target="../media/image9.png" Type="http://schemas.openxmlformats.org/officeDocument/2006/relationships/image"/><Relationship Id="rId3" Target="../slideLayouts/slideLayout1.xml" Type="http://schemas.openxmlformats.org/officeDocument/2006/relationships/slideLayout"/><Relationship Id="rId4"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10.png" Type="http://schemas.openxmlformats.org/officeDocument/2006/relationships/image"/><Relationship Id="rId2" Target="../media/image11.sv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slideLayouts/slideLayout1.xml" Type="http://schemas.openxmlformats.org/officeDocument/2006/relationships/slideLayout"/><Relationship Id="rId6"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14.png" Type="http://schemas.openxmlformats.org/officeDocument/2006/relationships/image"/><Relationship Id="rId2" Target="../slideLayouts/slideLayout1.xml" Type="http://schemas.openxmlformats.org/officeDocument/2006/relationships/slideLayout"/><Relationship Id="rId3"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15.png" Type="http://schemas.openxmlformats.org/officeDocument/2006/relationships/image"/><Relationship Id="rId2" Target="../media/image16.png" Type="http://schemas.openxmlformats.org/officeDocument/2006/relationships/image"/><Relationship Id="rId3" Target="../slideLayouts/slideLayout1.xml" Type="http://schemas.openxmlformats.org/officeDocument/2006/relationships/slideLayout"/><Relationship Id="rId4"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c8d0ab"/>
        </a:solidFill>
        <a:effectLst/>
      </p:bgPr>
    </p:bg>
    <p:spTree>
      <p:nvGrpSpPr>
        <p:cNvPr id="1" name=""/>
        <p:cNvGrpSpPr/>
        <p:nvPr/>
      </p:nvGrpSpPr>
      <p:grpSpPr>
        <a:xfrm>
          <a:off x="0" y="0"/>
          <a:ext cx="0" cy="0"/>
          <a:chOff x="0" y="0"/>
          <a:chExt cx="0" cy="0"/>
        </a:xfrm>
      </p:grpSpPr>
      <p:sp>
        <p:nvSpPr>
          <p:cNvPr id="2" name="Object 1"/>
          <p:cNvSpPr/>
          <p:nvPr/>
        </p:nvSpPr>
        <p:spPr>
          <a:xfrm>
            <a:off x="380905" y="4182662"/>
            <a:ext cx="952262" cy="38090"/>
          </a:xfrm>
          <a:prstGeom prst="rect">
            <a:avLst/>
          </a:prstGeom>
          <a:solidFill>
            <a:srgbClr val="c8d0ab"/>
          </a:solidFill>
        </p:spPr>
      </p:sp>
      <p:sp>
        <p:nvSpPr>
          <p:cNvPr id="3" name="Object 2"/>
          <p:cNvSpPr/>
          <p:nvPr/>
        </p:nvSpPr>
        <p:spPr>
          <a:xfrm>
            <a:off x="380905" y="1883842"/>
            <a:ext cx="6326828" cy="2285429"/>
          </a:xfrm>
          <a:prstGeom prst="rect">
            <a:avLst/>
          </a:prstGeom>
          <a:noFill/>
        </p:spPr>
        <p:txBody>
          <a:bodyPr wrap="square" rtlCol="0" anchor="ctr" bIns="0" lIns="0" rIns="0" tIns="0"/>
          <a:lstStyle/>
          <a:p>
            <a:pPr algn="l">
              <a:lnSpc>
                <a:spcPts val="6048"/>
              </a:lnSpc>
              <a:buNone/>
            </a:pPr>
            <a:r>
              <a:rPr lang="en-US" sz="5400" spc="162" kern="0" dirty="0" smtClean="0">
                <a:solidFill>
                  <a:srgbClr val="000000">
                    <a:alpha val="80000"/>
                  </a:srgbClr>
                </a:solidFill>
                <a:latin typeface="Jost*" pitchFamily="34" charset="0"/>
                <a:ea typeface="Jost*" pitchFamily="34" charset="-122"/>
                <a:cs typeface="Jost*" pitchFamily="34" charset="-120"/>
              </a:rPr>
              <a:t>STEP COUNT AND YOUTUBE USAGE ANALYSIS</a:t>
            </a:r>
            <a:endParaRPr lang="en-US" dirty="0"/>
          </a:p>
        </p:txBody>
      </p:sp>
      <p:sp>
        <p:nvSpPr>
          <p:cNvPr id="4" name="Object 3"/>
          <p:cNvSpPr/>
          <p:nvPr/>
        </p:nvSpPr>
        <p:spPr>
          <a:xfrm>
            <a:off x="380905" y="4325650"/>
            <a:ext cx="6855646" cy="590402"/>
          </a:xfrm>
          <a:prstGeom prst="rect">
            <a:avLst/>
          </a:prstGeom>
          <a:noFill/>
        </p:spPr>
        <p:txBody>
          <a:bodyPr wrap="square" rtlCol="0" anchor="ctr" bIns="0" lIns="0" rIns="0" tIns="0"/>
          <a:lstStyle/>
          <a:p>
            <a:pPr algn="l">
              <a:lnSpc>
                <a:spcPts val="2370"/>
              </a:lnSpc>
              <a:spcBef>
                <a:spcPts val="1208"/>
              </a:spcBef>
              <a:buNone/>
            </a:pPr>
            <a:r>
              <a:rPr lang="en-US" sz="1782" spc="53" kern="0" dirty="0" smtClean="0">
                <a:solidFill>
                  <a:srgbClr val="000000">
                    <a:alpha val="80000"/>
                  </a:srgbClr>
                </a:solidFill>
                <a:latin typeface="Jost*" pitchFamily="34" charset="0"/>
                <a:ea typeface="Jost*" pitchFamily="34" charset="-122"/>
                <a:cs typeface="Jost*" pitchFamily="34" charset="-120"/>
              </a:rPr>
              <a:t>An analysis of the relationship between daily step count and the time spent watching YouTube videos in my exam periods..</a:t>
            </a:r>
            <a:endParaRPr lang="en-US" dirty="0"/>
          </a:p>
        </p:txBody>
      </p:sp>
      <p:pic>
        <p:nvPicPr>
          <p:cNvPr id="5" name="Object 4" descr="">    </p:cNvPr>
          <p:cNvPicPr>
            <a:picLocks noChangeAspect="1"/>
          </p:cNvPicPr>
          <p:nvPr/>
        </p:nvPicPr>
        <p:blipFill>
          <a:blip r:embed="rId1"/>
          <a:srcRect l="-50000" r="-50000" t="-50000" b="-50000"/>
          <a:stretch/>
        </p:blipFill>
        <p:spPr>
          <a:xfrm>
            <a:off x="4580380" y="-1714071"/>
            <a:ext cx="10325731" cy="6856286"/>
          </a:xfrm>
          <a:prstGeom prst="rect">
            <a:avLst/>
          </a:prstGeom>
        </p:spPr>
      </p:pic>
      <p:sp>
        <p:nvSpPr>
          <p:cNvPr id="6" name="Object 5"/>
          <p:cNvSpPr/>
          <p:nvPr/>
        </p:nvSpPr>
        <p:spPr>
          <a:xfrm>
            <a:off x="9475006" y="5561805"/>
            <a:ext cx="2357175" cy="552312"/>
          </a:xfrm>
          <a:prstGeom prst="rect">
            <a:avLst/>
          </a:prstGeom>
          <a:noFill/>
        </p:spPr>
        <p:txBody>
          <a:bodyPr wrap="square" rtlCol="0" anchor="t" bIns="0" lIns="0" rIns="0" tIns="0"/>
          <a:lstStyle/>
          <a:p>
            <a:pPr algn="l">
              <a:lnSpc>
                <a:spcPts val="2184"/>
              </a:lnSpc>
              <a:buNone/>
            </a:pPr>
            <a:r>
              <a:rPr lang="en-US" sz="1950" spc="59" kern="0" dirty="0" smtClean="0">
                <a:solidFill>
                  <a:srgbClr val="000000"/>
                </a:solidFill>
                <a:latin typeface="Jost*" pitchFamily="34" charset="0"/>
                <a:ea typeface="Jost*" pitchFamily="34" charset="-122"/>
                <a:cs typeface="Jost*" pitchFamily="34" charset="-120"/>
              </a:rPr>
              <a:t>ÇAĞDAŞ EYLEM AKSOY - 31985</a:t>
            </a:r>
            <a:endParaRPr lang="en-US" dirty="0"/>
          </a:p>
        </p:txBody>
      </p:sp>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c8d0ab"/>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18995"/>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GOING FURTHER WITH MACHINE LEARNING</a:t>
            </a:r>
            <a:endParaRPr lang="en-US" dirty="0"/>
          </a:p>
        </p:txBody>
      </p:sp>
      <p:sp>
        <p:nvSpPr>
          <p:cNvPr id="3" name="Object 2"/>
          <p:cNvSpPr/>
          <p:nvPr/>
        </p:nvSpPr>
        <p:spPr>
          <a:xfrm>
            <a:off x="0" y="958957"/>
            <a:ext cx="12188952" cy="276156"/>
          </a:xfrm>
          <a:prstGeom prst="rect">
            <a:avLst/>
          </a:prstGeom>
          <a:noFill/>
        </p:spPr>
        <p:txBody>
          <a:bodyPr wrap="square" rtlCol="0" anchor="t" bIns="0" lIns="0" rIns="0" tIns="0"/>
          <a:lstStyle/>
          <a:p>
            <a:pPr algn="ctr">
              <a:lnSpc>
                <a:spcPts val="2195"/>
              </a:lnSpc>
              <a:spcBef>
                <a:spcPts val="1052"/>
              </a:spcBef>
              <a:buNone/>
            </a:pPr>
            <a:r>
              <a:rPr lang="en-US" sz="1650" spc="50" kern="0" dirty="0" smtClean="0">
                <a:solidFill>
                  <a:srgbClr val="000000">
                    <a:alpha val="80000"/>
                  </a:srgbClr>
                </a:solidFill>
                <a:latin typeface="Jost*" pitchFamily="34" charset="0"/>
                <a:ea typeface="Jost*" pitchFamily="34" charset="-122"/>
                <a:cs typeface="Jost*" pitchFamily="34" charset="-120"/>
              </a:rPr>
              <a:t>I came up with k-means clustering. With the elbow method, I found the optimal k and then I did a clustered plot.</a:t>
            </a:r>
            <a:endParaRPr lang="en-US" dirty="0"/>
          </a:p>
        </p:txBody>
      </p:sp>
      <p:pic>
        <p:nvPicPr>
          <p:cNvPr id="4" name="Object 3" descr="k-means clustering.png">    </p:cNvPr>
          <p:cNvPicPr>
            <a:picLocks noChangeAspect="1"/>
          </p:cNvPicPr>
          <p:nvPr/>
        </p:nvPicPr>
        <p:blipFill>
          <a:blip r:embed="rId1"/>
          <a:srcRect l="0" r="0" t="0" b="0"/>
          <a:stretch/>
        </p:blipFill>
        <p:spPr>
          <a:xfrm>
            <a:off x="727509" y="1647413"/>
            <a:ext cx="5020363" cy="3113896"/>
          </a:xfrm>
          <a:prstGeom prst="rect">
            <a:avLst/>
          </a:prstGeom>
        </p:spPr>
      </p:pic>
      <p:sp>
        <p:nvSpPr>
          <p:cNvPr id="5" name="Object 4"/>
          <p:cNvSpPr/>
          <p:nvPr/>
        </p:nvSpPr>
        <p:spPr>
          <a:xfrm>
            <a:off x="199975" y="4898346"/>
            <a:ext cx="6075431" cy="1285554"/>
          </a:xfrm>
          <a:prstGeom prst="rect">
            <a:avLst/>
          </a:prstGeom>
          <a:noFill/>
        </p:spPr>
        <p:txBody>
          <a:bodyPr wrap="square" rtlCol="0" anchor="t" bIns="0" lIns="0" rIns="0" tIns="0"/>
          <a:lstStyle/>
          <a:p>
            <a:pPr algn="ctr">
              <a:lnSpc>
                <a:spcPts val="2042"/>
              </a:lnSpc>
              <a:buNone/>
            </a:pPr>
            <a:r>
              <a:rPr lang="en-US" sz="1620" spc="49" kern="0" dirty="0" smtClean="0">
                <a:solidFill>
                  <a:srgbClr val="000000"/>
                </a:solidFill>
                <a:latin typeface="Jost*" pitchFamily="34" charset="0"/>
                <a:ea typeface="Jost*" pitchFamily="34" charset="-122"/>
                <a:cs typeface="Jost*" pitchFamily="34" charset="-120"/>
              </a:rPr>
              <a:t>The elbow plot indicates that the optimal number of clusters is around 3, as the distortion significantly reduces up to this point and flattens afterward. This suggests that segmenting the data into 3 groups captures the underlying structure effectively.</a:t>
            </a:r>
            <a:endParaRPr lang="en-US" dirty="0"/>
          </a:p>
        </p:txBody>
      </p:sp>
      <p:pic>
        <p:nvPicPr>
          <p:cNvPr id="6" name="Object 5" descr="daily clusterin.png">    </p:cNvPr>
          <p:cNvPicPr>
            <a:picLocks noChangeAspect="1"/>
          </p:cNvPicPr>
          <p:nvPr/>
        </p:nvPicPr>
        <p:blipFill>
          <a:blip r:embed="rId2"/>
          <a:srcRect l="0" r="0" t="0" b="0"/>
          <a:stretch/>
        </p:blipFill>
        <p:spPr>
          <a:xfrm>
            <a:off x="6189702" y="1725849"/>
            <a:ext cx="5523119" cy="2957024"/>
          </a:xfrm>
          <a:prstGeom prst="rect">
            <a:avLst/>
          </a:prstGeom>
        </p:spPr>
      </p:pic>
      <p:sp>
        <p:nvSpPr>
          <p:cNvPr id="7" name="Object 6"/>
          <p:cNvSpPr/>
          <p:nvPr/>
        </p:nvSpPr>
        <p:spPr>
          <a:xfrm>
            <a:off x="5913546" y="4898346"/>
            <a:ext cx="6075431" cy="1542664"/>
          </a:xfrm>
          <a:prstGeom prst="rect">
            <a:avLst/>
          </a:prstGeom>
          <a:noFill/>
        </p:spPr>
        <p:txBody>
          <a:bodyPr wrap="square" rtlCol="0" anchor="t" bIns="0" lIns="0" rIns="0" tIns="0"/>
          <a:lstStyle/>
          <a:p>
            <a:pPr algn="ctr">
              <a:lnSpc>
                <a:spcPts val="2042"/>
              </a:lnSpc>
              <a:buNone/>
            </a:pPr>
            <a:r>
              <a:rPr lang="en-US" sz="1620" spc="49" kern="0" dirty="0" smtClean="0">
                <a:solidFill>
                  <a:srgbClr val="000000"/>
                </a:solidFill>
                <a:latin typeface="Jost*" pitchFamily="34" charset="0"/>
                <a:ea typeface="Jost*" pitchFamily="34" charset="-122"/>
                <a:cs typeface="Jost*" pitchFamily="34" charset="-120"/>
              </a:rPr>
              <a:t>The scatter plot shows the clustering of daily activity based on video counts and step counts. Two distinct clusters are visible, with centroids marked in red. The clustering suggests distinct behavioral patterns in video watching and physical activity, potentially influenced by external factors like exam periods or personal habits.</a:t>
            </a:r>
            <a:endParaRPr lang="en-US" dirty="0"/>
          </a:p>
        </p:txBody>
      </p:sp>
    </p:spTree>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c8d0ab"/>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18995"/>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CASUAL INFERENCE </a:t>
            </a:r>
            <a:endParaRPr lang="en-US" dirty="0"/>
          </a:p>
        </p:txBody>
      </p:sp>
      <p:sp>
        <p:nvSpPr>
          <p:cNvPr id="3" name="Object 2"/>
          <p:cNvSpPr/>
          <p:nvPr/>
        </p:nvSpPr>
        <p:spPr>
          <a:xfrm>
            <a:off x="761810" y="1886371"/>
            <a:ext cx="11617595" cy="876081"/>
          </a:xfrm>
          <a:prstGeom prst="rect">
            <a:avLst/>
          </a:prstGeom>
          <a:noFill/>
        </p:spPr>
        <p:txBody>
          <a:bodyPr wrap="square" rtlCol="0" anchor="ctr" bIns="0" lIns="0" rIns="0" tIns="0"/>
          <a:lstStyle/>
          <a:p>
            <a:pPr algn="l" marL="242900" indent="-242900">
              <a:lnSpc>
                <a:spcPts val="1786"/>
              </a:lnSpc>
              <a:buSzPct val="100000"/>
              <a:buChar char="•"/>
            </a:pPr>
            <a:r>
              <a:rPr lang="en-US" sz="1418" spc="43" kern="0" dirty="0" smtClean="0">
                <a:solidFill>
                  <a:srgbClr val="000000"/>
                </a:solidFill>
                <a:latin typeface="Jost*" pitchFamily="34" charset="0"/>
                <a:ea typeface="Jost*" pitchFamily="34" charset="-122"/>
                <a:cs typeface="Jost*" pitchFamily="34" charset="-120"/>
              </a:rPr>
              <a:t>I also did a casual inference.I calculated the Average Treatment Effect on Steps as -712.00.The causal inference analysis indicates a negative treatment effect, with an average reduction of 712 steps in the treatment group (those watching more than 10 videos daily) compared to the matched control group. This suggests that higher video consumption may be associated with decreased physical activity levels, highlighting a potential trade-off between screen time and physical activity.</a:t>
            </a:r>
            <a:endParaRPr lang="en-US" dirty="0"/>
          </a:p>
        </p:txBody>
      </p:sp>
      <p:sp>
        <p:nvSpPr>
          <p:cNvPr id="4" name="Object 3"/>
          <p:cNvSpPr/>
          <p:nvPr/>
        </p:nvSpPr>
        <p:spPr>
          <a:xfrm>
            <a:off x="1222378" y="3297791"/>
            <a:ext cx="3365694" cy="2034600"/>
          </a:xfrm>
          <a:prstGeom prst="rect">
            <a:avLst/>
          </a:prstGeom>
          <a:solidFill>
            <a:srgbClr val="ffffff"/>
          </a:solidFill>
        </p:spPr>
      </p:sp>
      <p:pic>
        <p:nvPicPr>
          <p:cNvPr id="5" name="Object 4" descr="">    </p:cNvPr>
          <p:cNvPicPr>
            <a:picLocks noChangeAspect="1"/>
          </p:cNvPicPr>
          <p:nvPr/>
        </p:nvPicPr>
        <p:blipFill>
          <a:blip r:embed="rId1"/>
          <a:srcRect l="-10340" r="-10340" t="1365" b="1365"/>
          <a:stretch/>
        </p:blipFill>
        <p:spPr>
          <a:xfrm>
            <a:off x="1222378" y="3297791"/>
            <a:ext cx="3365694" cy="2034600"/>
          </a:xfrm>
          <a:prstGeom prst="rect">
            <a:avLst/>
          </a:prstGeom>
        </p:spPr>
      </p:pic>
      <p:pic>
        <p:nvPicPr>
          <p:cNvPr id="6" name="Object 5" descr="">    </p:cNvPr>
          <p:cNvPicPr>
            <a:picLocks noChangeAspect="1"/>
          </p:cNvPicPr>
          <p:nvPr/>
        </p:nvPicPr>
        <p:blipFill>
          <a:blip r:embed="rId2"/>
          <a:stretch>
            <a:fillRect/>
          </a:stretch>
        </p:blipFill>
        <p:spPr>
          <a:xfrm>
            <a:off x="761810" y="2994120"/>
            <a:ext cx="4286832" cy="2783657"/>
          </a:xfrm>
          <a:prstGeom prst="rect">
            <a:avLst/>
          </a:prstGeom>
        </p:spPr>
      </p:pic>
      <p:sp>
        <p:nvSpPr>
          <p:cNvPr id="7" name="Object 6"/>
          <p:cNvSpPr/>
          <p:nvPr/>
        </p:nvSpPr>
        <p:spPr>
          <a:xfrm>
            <a:off x="6439656" y="3296072"/>
            <a:ext cx="3496708" cy="2113800"/>
          </a:xfrm>
          <a:prstGeom prst="rect">
            <a:avLst/>
          </a:prstGeom>
          <a:solidFill>
            <a:srgbClr val="071023"/>
          </a:solidFill>
        </p:spPr>
      </p:sp>
      <p:pic>
        <p:nvPicPr>
          <p:cNvPr id="8" name="Object 7" descr="">    </p:cNvPr>
          <p:cNvPicPr>
            <a:picLocks noChangeAspect="1"/>
          </p:cNvPicPr>
          <p:nvPr/>
        </p:nvPicPr>
        <p:blipFill>
          <a:blip r:embed="rId3"/>
          <a:srcRect l="-46154" r="-46154" t="-8126" b="-8126"/>
          <a:stretch/>
        </p:blipFill>
        <p:spPr>
          <a:xfrm>
            <a:off x="6439656" y="3296072"/>
            <a:ext cx="3496708" cy="2113800"/>
          </a:xfrm>
          <a:prstGeom prst="rect">
            <a:avLst/>
          </a:prstGeom>
        </p:spPr>
      </p:pic>
      <p:pic>
        <p:nvPicPr>
          <p:cNvPr id="9" name="Object 8" descr="">    </p:cNvPr>
          <p:cNvPicPr>
            <a:picLocks noChangeAspect="1"/>
          </p:cNvPicPr>
          <p:nvPr/>
        </p:nvPicPr>
        <p:blipFill>
          <a:blip r:embed="rId4"/>
          <a:stretch>
            <a:fillRect/>
          </a:stretch>
        </p:blipFill>
        <p:spPr>
          <a:xfrm>
            <a:off x="5961159" y="2980580"/>
            <a:ext cx="4453702" cy="2892015"/>
          </a:xfrm>
          <a:prstGeom prst="rect">
            <a:avLst/>
          </a:prstGeom>
        </p:spPr>
      </p:pic>
    </p:spTree>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c8d0ab"/>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18995"/>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CONTENTS THAT I CONSUMING</a:t>
            </a:r>
            <a:endParaRPr lang="en-US" dirty="0"/>
          </a:p>
        </p:txBody>
      </p:sp>
      <p:sp>
        <p:nvSpPr>
          <p:cNvPr id="3" name="Object 2"/>
          <p:cNvSpPr/>
          <p:nvPr/>
        </p:nvSpPr>
        <p:spPr>
          <a:xfrm>
            <a:off x="0" y="958957"/>
            <a:ext cx="12188952" cy="828468"/>
          </a:xfrm>
          <a:prstGeom prst="rect">
            <a:avLst/>
          </a:prstGeom>
          <a:noFill/>
        </p:spPr>
        <p:txBody>
          <a:bodyPr wrap="square" rtlCol="0" anchor="t" bIns="0" lIns="0" rIns="0" tIns="0"/>
          <a:lstStyle/>
          <a:p>
            <a:pPr algn="ctr">
              <a:lnSpc>
                <a:spcPts val="2195"/>
              </a:lnSpc>
              <a:spcBef>
                <a:spcPts val="1052"/>
              </a:spcBef>
              <a:buNone/>
            </a:pPr>
            <a:r>
              <a:rPr lang="en-US" sz="1650" spc="50" kern="0" dirty="0" smtClean="0">
                <a:solidFill>
                  <a:srgbClr val="000000">
                    <a:alpha val="80000"/>
                  </a:srgbClr>
                </a:solidFill>
                <a:latin typeface="Jost*" pitchFamily="34" charset="0"/>
                <a:ea typeface="Jost*" pitchFamily="34" charset="-122"/>
                <a:cs typeface="Jost*" pitchFamily="34" charset="-120"/>
              </a:rPr>
              <a:t>Then, I did topic modeling which shows my most preferred contents. From here, I can make an assumption on whether my preferences change or not during the exam periods. Because, in the exams, maybe I can turn towards some motivational content in order to keep myself motivated.</a:t>
            </a:r>
            <a:endParaRPr lang="en-US" dirty="0"/>
          </a:p>
        </p:txBody>
      </p:sp>
      <p:pic>
        <p:nvPicPr>
          <p:cNvPr id="4" name="Object 3" descr="topic2.png">    </p:cNvPr>
          <p:cNvPicPr>
            <a:picLocks noChangeAspect="1"/>
          </p:cNvPicPr>
          <p:nvPr/>
        </p:nvPicPr>
        <p:blipFill>
          <a:blip r:embed="rId1"/>
          <a:srcRect l="0" r="0" t="0" b="0"/>
          <a:stretch/>
        </p:blipFill>
        <p:spPr>
          <a:xfrm>
            <a:off x="476131" y="2864440"/>
            <a:ext cx="3618595" cy="1955874"/>
          </a:xfrm>
          <a:prstGeom prst="rect">
            <a:avLst/>
          </a:prstGeom>
        </p:spPr>
      </p:pic>
      <p:sp>
        <p:nvSpPr>
          <p:cNvPr id="5" name="Object 4"/>
          <p:cNvSpPr/>
          <p:nvPr/>
        </p:nvSpPr>
        <p:spPr>
          <a:xfrm>
            <a:off x="295201" y="4957350"/>
            <a:ext cx="3980455" cy="514221"/>
          </a:xfrm>
          <a:prstGeom prst="rect">
            <a:avLst/>
          </a:prstGeom>
          <a:noFill/>
        </p:spPr>
        <p:txBody>
          <a:bodyPr wrap="square" rtlCol="0" anchor="t" bIns="0" lIns="0" rIns="0" tIns="0"/>
          <a:lstStyle/>
          <a:p>
            <a:pPr algn="ctr">
              <a:lnSpc>
                <a:spcPts val="2042"/>
              </a:lnSpc>
              <a:buNone/>
            </a:pPr>
            <a:r>
              <a:rPr lang="en-US" sz="1620" spc="49" kern="0" dirty="0" smtClean="0">
                <a:solidFill>
                  <a:srgbClr val="000000"/>
                </a:solidFill>
                <a:latin typeface="Jost*" pitchFamily="34" charset="0"/>
                <a:ea typeface="Jost*" pitchFamily="34" charset="-122"/>
                <a:cs typeface="Jost*" pitchFamily="34" charset="-120"/>
              </a:rPr>
              <a:t>Here, we can observe some entertainment videos that I watched.</a:t>
            </a:r>
            <a:endParaRPr lang="en-US" dirty="0"/>
          </a:p>
        </p:txBody>
      </p:sp>
      <p:pic>
        <p:nvPicPr>
          <p:cNvPr id="6" name="Object 5" descr="topic modelling.png">    </p:cNvPr>
          <p:cNvPicPr>
            <a:picLocks noChangeAspect="1"/>
          </p:cNvPicPr>
          <p:nvPr/>
        </p:nvPicPr>
        <p:blipFill>
          <a:blip r:embed="rId2"/>
          <a:srcRect l="457" r="457" t="457" b="457"/>
          <a:stretch/>
        </p:blipFill>
        <p:spPr>
          <a:xfrm>
            <a:off x="4285178" y="2864440"/>
            <a:ext cx="3618595" cy="1955874"/>
          </a:xfrm>
          <a:prstGeom prst="rect">
            <a:avLst/>
          </a:prstGeom>
        </p:spPr>
      </p:pic>
      <p:sp>
        <p:nvSpPr>
          <p:cNvPr id="7" name="Object 6"/>
          <p:cNvSpPr/>
          <p:nvPr/>
        </p:nvSpPr>
        <p:spPr>
          <a:xfrm>
            <a:off x="4104249" y="4957350"/>
            <a:ext cx="3980455" cy="514221"/>
          </a:xfrm>
          <a:prstGeom prst="rect">
            <a:avLst/>
          </a:prstGeom>
          <a:noFill/>
        </p:spPr>
        <p:txBody>
          <a:bodyPr wrap="square" rtlCol="0" anchor="t" bIns="0" lIns="0" rIns="0" tIns="0"/>
          <a:lstStyle/>
          <a:p>
            <a:pPr algn="ctr">
              <a:lnSpc>
                <a:spcPts val="2042"/>
              </a:lnSpc>
              <a:buNone/>
            </a:pPr>
            <a:r>
              <a:rPr lang="en-US" sz="1620" spc="49" kern="0" dirty="0" smtClean="0">
                <a:solidFill>
                  <a:srgbClr val="000000"/>
                </a:solidFill>
                <a:latin typeface="Jost*" pitchFamily="34" charset="0"/>
                <a:ea typeface="Jost*" pitchFamily="34" charset="-122"/>
                <a:cs typeface="Jost*" pitchFamily="34" charset="-120"/>
              </a:rPr>
              <a:t>In this topic, we can see some educational videos</a:t>
            </a:r>
            <a:endParaRPr lang="en-US" dirty="0"/>
          </a:p>
        </p:txBody>
      </p:sp>
      <p:pic>
        <p:nvPicPr>
          <p:cNvPr id="8" name="Object 7" descr="topic3.png">    </p:cNvPr>
          <p:cNvPicPr>
            <a:picLocks noChangeAspect="1"/>
          </p:cNvPicPr>
          <p:nvPr/>
        </p:nvPicPr>
        <p:blipFill>
          <a:blip r:embed="rId3"/>
          <a:srcRect l="0" r="0" t="0" b="0"/>
          <a:stretch/>
        </p:blipFill>
        <p:spPr>
          <a:xfrm>
            <a:off x="8094226" y="2864440"/>
            <a:ext cx="3618595" cy="1955874"/>
          </a:xfrm>
          <a:prstGeom prst="rect">
            <a:avLst/>
          </a:prstGeom>
        </p:spPr>
      </p:pic>
      <p:sp>
        <p:nvSpPr>
          <p:cNvPr id="9" name="Object 8"/>
          <p:cNvSpPr/>
          <p:nvPr/>
        </p:nvSpPr>
        <p:spPr>
          <a:xfrm>
            <a:off x="7913296" y="4957350"/>
            <a:ext cx="3980455" cy="514221"/>
          </a:xfrm>
          <a:prstGeom prst="rect">
            <a:avLst/>
          </a:prstGeom>
          <a:noFill/>
        </p:spPr>
        <p:txBody>
          <a:bodyPr wrap="square" rtlCol="0" anchor="t" bIns="0" lIns="0" rIns="0" tIns="0"/>
          <a:lstStyle/>
          <a:p>
            <a:pPr algn="ctr">
              <a:lnSpc>
                <a:spcPts val="2042"/>
              </a:lnSpc>
              <a:buNone/>
            </a:pPr>
            <a:r>
              <a:rPr lang="en-US" sz="1620" spc="49" kern="0" dirty="0" smtClean="0">
                <a:solidFill>
                  <a:srgbClr val="000000"/>
                </a:solidFill>
                <a:latin typeface="Jost*" pitchFamily="34" charset="0"/>
                <a:ea typeface="Jost*" pitchFamily="34" charset="-122"/>
                <a:cs typeface="Jost*" pitchFamily="34" charset="-120"/>
              </a:rPr>
              <a:t>And also here I watched mostly the educational stuff.</a:t>
            </a:r>
            <a:endParaRPr lang="en-US" dirty="0"/>
          </a:p>
        </p:txBody>
      </p:sp>
    </p:spTree>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c8d0ab"/>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18995"/>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CORRELATION BETWEEN STEP COUNT AND YOUTUBE 📈 </a:t>
            </a:r>
            <a:endParaRPr lang="en-US" dirty="0"/>
          </a:p>
        </p:txBody>
      </p:sp>
      <p:pic>
        <p:nvPicPr>
          <p:cNvPr id="3" name="Object 2" descr="relationwithstep.png">    </p:cNvPr>
          <p:cNvPicPr>
            <a:picLocks noChangeAspect="1"/>
          </p:cNvPicPr>
          <p:nvPr/>
        </p:nvPicPr>
        <p:blipFill>
          <a:blip r:embed="rId1"/>
          <a:srcRect l="0" r="0" t="0" b="0"/>
          <a:stretch/>
        </p:blipFill>
        <p:spPr>
          <a:xfrm>
            <a:off x="476131" y="1847359"/>
            <a:ext cx="5523119" cy="3294884"/>
          </a:xfrm>
          <a:prstGeom prst="rect">
            <a:avLst/>
          </a:prstGeom>
        </p:spPr>
      </p:pic>
      <p:sp>
        <p:nvSpPr>
          <p:cNvPr id="4" name="Object 3"/>
          <p:cNvSpPr/>
          <p:nvPr/>
        </p:nvSpPr>
        <p:spPr>
          <a:xfrm>
            <a:off x="199975" y="5273923"/>
            <a:ext cx="6075431" cy="552312"/>
          </a:xfrm>
          <a:prstGeom prst="rect">
            <a:avLst/>
          </a:prstGeom>
          <a:noFill/>
        </p:spPr>
        <p:txBody>
          <a:bodyPr wrap="square" rtlCol="0" anchor="t" bIns="0" lIns="0" rIns="0" tIns="0"/>
          <a:lstStyle/>
          <a:p>
            <a:pPr algn="ctr">
              <a:lnSpc>
                <a:spcPts val="2246"/>
              </a:lnSpc>
              <a:buNone/>
            </a:pPr>
            <a:r>
              <a:rPr lang="en-US" sz="1782" spc="53" kern="0" dirty="0" smtClean="0">
                <a:solidFill>
                  <a:srgbClr val="000000"/>
                </a:solidFill>
                <a:latin typeface="Jost*" pitchFamily="34" charset="0"/>
                <a:ea typeface="Jost*" pitchFamily="34" charset="-122"/>
                <a:cs typeface="Jost*" pitchFamily="34" charset="-120"/>
              </a:rPr>
              <a:t>From here, we cannot see a strong correlation between step count and video count.</a:t>
            </a:r>
            <a:endParaRPr lang="en-US" dirty="0"/>
          </a:p>
        </p:txBody>
      </p:sp>
      <p:pic>
        <p:nvPicPr>
          <p:cNvPr id="5" name="Object 4" descr="next-correl.png">    </p:cNvPr>
          <p:cNvPicPr>
            <a:picLocks noChangeAspect="1"/>
          </p:cNvPicPr>
          <p:nvPr/>
        </p:nvPicPr>
        <p:blipFill>
          <a:blip r:embed="rId2"/>
          <a:srcRect l="-1341" r="-1341" t="-1341" b="-1341"/>
          <a:stretch/>
        </p:blipFill>
        <p:spPr>
          <a:xfrm>
            <a:off x="6189702" y="1849023"/>
            <a:ext cx="5523119" cy="3291556"/>
          </a:xfrm>
          <a:prstGeom prst="rect">
            <a:avLst/>
          </a:prstGeom>
        </p:spPr>
      </p:pic>
      <p:sp>
        <p:nvSpPr>
          <p:cNvPr id="6" name="Object 5"/>
          <p:cNvSpPr/>
          <p:nvPr/>
        </p:nvSpPr>
        <p:spPr>
          <a:xfrm>
            <a:off x="5913546" y="5273923"/>
            <a:ext cx="6075431" cy="828468"/>
          </a:xfrm>
          <a:prstGeom prst="rect">
            <a:avLst/>
          </a:prstGeom>
          <a:noFill/>
        </p:spPr>
        <p:txBody>
          <a:bodyPr wrap="square" rtlCol="0" anchor="t" bIns="0" lIns="0" rIns="0" tIns="0"/>
          <a:lstStyle/>
          <a:p>
            <a:pPr algn="ctr">
              <a:lnSpc>
                <a:spcPts val="2246"/>
              </a:lnSpc>
              <a:buNone/>
            </a:pPr>
            <a:r>
              <a:rPr lang="en-US" sz="1782" spc="53" kern="0" dirty="0" smtClean="0">
                <a:solidFill>
                  <a:srgbClr val="000000"/>
                </a:solidFill>
                <a:latin typeface="Jost*" pitchFamily="34" charset="0"/>
                <a:ea typeface="Jost*" pitchFamily="34" charset="-122"/>
                <a:cs typeface="Jost*" pitchFamily="34" charset="-120"/>
              </a:rPr>
              <a:t>Although a weak positive trend is observed between video count and step count, the correlation is not statistically significant.</a:t>
            </a:r>
            <a:endParaRPr lang="en-US" dirty="0"/>
          </a:p>
        </p:txBody>
      </p:sp>
    </p:spTree>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c8d0ab"/>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18995"/>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SOME ADDITIONAL STATISTICS AND CORRELATION HEATMAP</a:t>
            </a:r>
            <a:endParaRPr lang="en-US" dirty="0"/>
          </a:p>
        </p:txBody>
      </p:sp>
      <p:pic>
        <p:nvPicPr>
          <p:cNvPr id="3" name="Object 2" descr="descriptive statistics.png">    </p:cNvPr>
          <p:cNvPicPr>
            <a:picLocks noChangeAspect="1"/>
          </p:cNvPicPr>
          <p:nvPr/>
        </p:nvPicPr>
        <p:blipFill>
          <a:blip r:embed="rId1"/>
          <a:srcRect l="0" r="0" t="0" b="0"/>
          <a:stretch/>
        </p:blipFill>
        <p:spPr>
          <a:xfrm>
            <a:off x="476131" y="2572156"/>
            <a:ext cx="5523119" cy="1778632"/>
          </a:xfrm>
          <a:prstGeom prst="rect">
            <a:avLst/>
          </a:prstGeom>
        </p:spPr>
      </p:pic>
      <p:sp>
        <p:nvSpPr>
          <p:cNvPr id="4" name="Object 3"/>
          <p:cNvSpPr/>
          <p:nvPr/>
        </p:nvSpPr>
        <p:spPr>
          <a:xfrm>
            <a:off x="199975" y="5412567"/>
            <a:ext cx="6075431" cy="1028443"/>
          </a:xfrm>
          <a:prstGeom prst="rect">
            <a:avLst/>
          </a:prstGeom>
          <a:noFill/>
        </p:spPr>
        <p:txBody>
          <a:bodyPr wrap="square" rtlCol="0" anchor="t" bIns="0" lIns="0" rIns="0" tIns="0"/>
          <a:lstStyle/>
          <a:p>
            <a:pPr algn="ctr">
              <a:lnSpc>
                <a:spcPts val="2042"/>
              </a:lnSpc>
              <a:buNone/>
            </a:pPr>
            <a:r>
              <a:rPr lang="en-US" sz="1620" spc="49" kern="0" dirty="0" smtClean="0">
                <a:solidFill>
                  <a:srgbClr val="000000"/>
                </a:solidFill>
                <a:latin typeface="Jost*" pitchFamily="34" charset="0"/>
                <a:ea typeface="Jost*" pitchFamily="34" charset="-122"/>
                <a:cs typeface="Jost*" pitchFamily="34" charset="-120"/>
              </a:rPr>
              <a:t>The corrected text is: The average step count (mean) is 10,256.62, which is higher than the Non-Exam period's average. The standard deviation values indicate that step counts are more consistent during the Exam period.</a:t>
            </a:r>
            <a:endParaRPr lang="en-US" dirty="0"/>
          </a:p>
        </p:txBody>
      </p:sp>
      <p:pic>
        <p:nvPicPr>
          <p:cNvPr id="5" name="Object 4" descr="correlation heatmap.png">    </p:cNvPr>
          <p:cNvPicPr>
            <a:picLocks noChangeAspect="1"/>
          </p:cNvPicPr>
          <p:nvPr/>
        </p:nvPicPr>
        <p:blipFill>
          <a:blip r:embed="rId2"/>
          <a:srcRect l="0" r="0" t="0" b="0"/>
          <a:stretch/>
        </p:blipFill>
        <p:spPr>
          <a:xfrm>
            <a:off x="6878051" y="1647413"/>
            <a:ext cx="4146420" cy="3628118"/>
          </a:xfrm>
          <a:prstGeom prst="rect">
            <a:avLst/>
          </a:prstGeom>
        </p:spPr>
      </p:pic>
      <p:sp>
        <p:nvSpPr>
          <p:cNvPr id="6" name="Object 5"/>
          <p:cNvSpPr/>
          <p:nvPr/>
        </p:nvSpPr>
        <p:spPr>
          <a:xfrm>
            <a:off x="5913546" y="5412567"/>
            <a:ext cx="6075431" cy="257111"/>
          </a:xfrm>
          <a:prstGeom prst="rect">
            <a:avLst/>
          </a:prstGeom>
          <a:noFill/>
        </p:spPr>
        <p:txBody>
          <a:bodyPr wrap="square" rtlCol="0" anchor="t" bIns="0" lIns="0" rIns="0" tIns="0"/>
          <a:lstStyle/>
          <a:p>
            <a:pPr algn="ctr">
              <a:lnSpc>
                <a:spcPts val="2042"/>
              </a:lnSpc>
              <a:buNone/>
            </a:pPr>
            <a:r>
              <a:rPr lang="en-US" sz="1620" spc="49" kern="0" dirty="0" smtClean="0">
                <a:solidFill>
                  <a:srgbClr val="000000"/>
                </a:solidFill>
                <a:latin typeface="Jost*" pitchFamily="34" charset="0"/>
                <a:ea typeface="Jost*" pitchFamily="34" charset="-122"/>
                <a:cs typeface="Jost*" pitchFamily="34" charset="-120"/>
              </a:rPr>
              <a:t>the correlation is 0.32,showing a weak positive relationship..</a:t>
            </a:r>
            <a:endParaRPr lang="en-US" dirty="0"/>
          </a:p>
        </p:txBody>
      </p:sp>
    </p:spTree>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c8d0ab"/>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18995"/>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HYPOTHESIS TESTING</a:t>
            </a:r>
            <a:endParaRPr lang="en-US" dirty="0"/>
          </a:p>
        </p:txBody>
      </p:sp>
      <p:sp>
        <p:nvSpPr>
          <p:cNvPr id="3" name="Object 2"/>
          <p:cNvSpPr/>
          <p:nvPr/>
        </p:nvSpPr>
        <p:spPr>
          <a:xfrm>
            <a:off x="952262" y="1437915"/>
            <a:ext cx="5446938" cy="5077490"/>
          </a:xfrm>
          <a:prstGeom prst="rect">
            <a:avLst/>
          </a:prstGeom>
          <a:noFill/>
        </p:spPr>
        <p:txBody>
          <a:bodyPr wrap="square" rtlCol="0" anchor="ctr" bIns="0" lIns="0" rIns="0" tIns="0"/>
          <a:lstStyle/>
          <a:p>
            <a:pPr algn="l" marL="242900" indent="-242900">
              <a:lnSpc>
                <a:spcPts val="2909"/>
              </a:lnSpc>
              <a:buSzPct val="100000"/>
              <a:buChar char="•"/>
            </a:pPr>
            <a:r>
              <a:rPr lang="en-US" sz="2309" spc="69" kern="0" dirty="0" smtClean="0">
                <a:solidFill>
                  <a:srgbClr val="000000"/>
                </a:solidFill>
                <a:latin typeface="Jost*" pitchFamily="34" charset="0"/>
                <a:ea typeface="Jost*" pitchFamily="34" charset="-122"/>
                <a:cs typeface="Jost*" pitchFamily="34" charset="-120"/>
              </a:rPr>
              <a:t>Defining the Hypothesis</a:t>
            </a:r>
          </a:p>
          <a:p>
            <a:pPr algn="l" lvl="1" marL="485800" indent="-242900">
              <a:lnSpc>
                <a:spcPts val="1918"/>
              </a:lnSpc>
              <a:spcBef>
                <a:spcPts val="374"/>
              </a:spcBef>
              <a:buSzPct val="100000"/>
              <a:buChar char="•"/>
            </a:pPr>
            <a:r>
              <a:rPr lang="en-US" sz="1442" spc="43" kern="0" dirty="0" smtClean="0">
                <a:solidFill>
                  <a:srgbClr val="000000">
                    <a:alpha val="80000"/>
                  </a:srgbClr>
                </a:solidFill>
                <a:latin typeface="Jost*" pitchFamily="34" charset="0"/>
                <a:ea typeface="Jost*" pitchFamily="34" charset="-122"/>
                <a:cs typeface="Jost*" pitchFamily="34" charset="-120"/>
              </a:rPr>
              <a:t>So my hypothesis is:Null Hypothesis (H0​): There is no significant difference in daily step counts between Exam and Non-Exam periods.</a:t>
            </a:r>
          </a:p>
          <a:p>
            <a:pPr algn="l" lvl="1" marL="485800" indent="-242900">
              <a:lnSpc>
                <a:spcPts val="1918"/>
              </a:lnSpc>
              <a:spcBef>
                <a:spcPts val="580"/>
              </a:spcBef>
              <a:buSzPct val="100000"/>
              <a:buChar char="•"/>
            </a:pPr>
            <a:r>
              <a:rPr lang="en-US" sz="1442" spc="43" kern="0" dirty="0" smtClean="0">
                <a:solidFill>
                  <a:srgbClr val="000000">
                    <a:alpha val="80000"/>
                  </a:srgbClr>
                </a:solidFill>
                <a:latin typeface="Jost*" pitchFamily="34" charset="0"/>
                <a:ea typeface="Jost*" pitchFamily="34" charset="-122"/>
                <a:cs typeface="Jost*" pitchFamily="34" charset="-120"/>
              </a:rPr>
              <a:t>Alternative Hypothesis (HA​): There is a significant difference in daily step counts between Exam and Non-Exam periods.</a:t>
            </a:r>
          </a:p>
          <a:p>
            <a:pPr algn="l" marL="242900" indent="-242900">
              <a:lnSpc>
                <a:spcPts val="2909"/>
              </a:lnSpc>
              <a:spcBef>
                <a:spcPts val="2613"/>
              </a:spcBef>
              <a:buSzPct val="100000"/>
              <a:buChar char="•"/>
            </a:pPr>
            <a:r>
              <a:rPr lang="en-US" sz="2309" spc="69" kern="0" dirty="0" smtClean="0">
                <a:solidFill>
                  <a:srgbClr val="000000"/>
                </a:solidFill>
                <a:latin typeface="Jost*" pitchFamily="34" charset="0"/>
                <a:ea typeface="Jost*" pitchFamily="34" charset="-122"/>
                <a:cs typeface="Jost*" pitchFamily="34" charset="-120"/>
              </a:rPr>
              <a:t>Selecting the Test Statistic</a:t>
            </a:r>
          </a:p>
          <a:p>
            <a:pPr algn="l" lvl="1" marL="485800" indent="-242900">
              <a:lnSpc>
                <a:spcPts val="1918"/>
              </a:lnSpc>
              <a:spcBef>
                <a:spcPts val="374"/>
              </a:spcBef>
              <a:buSzPct val="100000"/>
              <a:buChar char="•"/>
            </a:pPr>
            <a:r>
              <a:rPr lang="en-US" sz="1442" spc="43" kern="0" dirty="0" smtClean="0">
                <a:solidFill>
                  <a:srgbClr val="000000">
                    <a:alpha val="80000"/>
                  </a:srgbClr>
                </a:solidFill>
                <a:latin typeface="Jost*" pitchFamily="34" charset="0"/>
                <a:ea typeface="Jost*" pitchFamily="34" charset="-122"/>
                <a:cs typeface="Jost*" pitchFamily="34" charset="-120"/>
              </a:rPr>
              <a:t>We selected the independent samples T-test because we are comparing the means of step counts between two independent groups (Exam and Non-Exam periods).</a:t>
            </a:r>
          </a:p>
          <a:p>
            <a:pPr algn="l" marL="242900" indent="-242900">
              <a:lnSpc>
                <a:spcPts val="2909"/>
              </a:lnSpc>
              <a:spcBef>
                <a:spcPts val="2613"/>
              </a:spcBef>
              <a:buSzPct val="100000"/>
              <a:buChar char="•"/>
            </a:pPr>
            <a:r>
              <a:rPr lang="en-US" sz="2309" spc="69" kern="0" dirty="0" smtClean="0">
                <a:solidFill>
                  <a:srgbClr val="000000"/>
                </a:solidFill>
                <a:latin typeface="Jost*" pitchFamily="34" charset="0"/>
                <a:ea typeface="Jost*" pitchFamily="34" charset="-122"/>
                <a:cs typeface="Jost*" pitchFamily="34" charset="-120"/>
              </a:rPr>
              <a:t>Determining the Significance Level</a:t>
            </a:r>
          </a:p>
          <a:p>
            <a:pPr algn="l" lvl="1" marL="485800" indent="-242900">
              <a:lnSpc>
                <a:spcPts val="1918"/>
              </a:lnSpc>
              <a:spcBef>
                <a:spcPts val="374"/>
              </a:spcBef>
              <a:buSzPct val="100000"/>
              <a:buChar char="•"/>
            </a:pPr>
            <a:r>
              <a:rPr lang="en-US" sz="1442" spc="43" kern="0" dirty="0" smtClean="0">
                <a:solidFill>
                  <a:srgbClr val="000000">
                    <a:alpha val="80000"/>
                  </a:srgbClr>
                </a:solidFill>
                <a:latin typeface="Jost*" pitchFamily="34" charset="0"/>
                <a:ea typeface="Jost*" pitchFamily="34" charset="-122"/>
                <a:cs typeface="Jost*" pitchFamily="34" charset="-120"/>
              </a:rPr>
              <a:t>The significance level (αα) was set to 0.05, representing a 5% risk of rejecting the null hypothesis when it is true.</a:t>
            </a:r>
            <a:endParaRPr lang="en-US" dirty="0"/>
          </a:p>
        </p:txBody>
      </p:sp>
      <p:pic>
        <p:nvPicPr>
          <p:cNvPr id="4" name="Object 3" descr="">    </p:cNvPr>
          <p:cNvPicPr>
            <a:picLocks noChangeAspect="1"/>
          </p:cNvPicPr>
          <p:nvPr/>
        </p:nvPicPr>
        <p:blipFill>
          <a:blip r:embed="rId1"/>
          <a:srcRect l="-50000" r="-50000" t="-50000" b="-50000"/>
          <a:stretch/>
        </p:blipFill>
        <p:spPr>
          <a:xfrm>
            <a:off x="3923319" y="-247588"/>
            <a:ext cx="10332041" cy="6856286"/>
          </a:xfrm>
          <a:prstGeom prst="rect">
            <a:avLst/>
          </a:prstGeom>
        </p:spPr>
      </p:pic>
    </p:spTree>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c8d0ab"/>
        </a:solidFill>
        <a:effectLst/>
      </p:bgPr>
    </p:bg>
    <p:spTree>
      <p:nvGrpSpPr>
        <p:cNvPr id="1" name=""/>
        <p:cNvGrpSpPr/>
        <p:nvPr/>
      </p:nvGrpSpPr>
      <p:grpSpPr>
        <a:xfrm>
          <a:off x="0" y="0"/>
          <a:ext cx="0" cy="0"/>
          <a:chOff x="0" y="0"/>
          <a:chExt cx="0" cy="0"/>
        </a:xfrm>
      </p:grpSpPr>
      <p:sp>
        <p:nvSpPr>
          <p:cNvPr id="2" name="Object 1"/>
          <p:cNvSpPr/>
          <p:nvPr/>
        </p:nvSpPr>
        <p:spPr>
          <a:xfrm>
            <a:off x="2875831" y="114718"/>
            <a:ext cx="5854476" cy="542789"/>
          </a:xfrm>
          <a:prstGeom prst="rect">
            <a:avLst/>
          </a:prstGeom>
          <a:noFill/>
        </p:spPr>
        <p:txBody>
          <a:bodyPr wrap="square" rtlCol="0" anchor="t" bIns="0" lIns="0" rIns="0" tIns="0"/>
          <a:lstStyle/>
          <a:p>
            <a:pPr algn="l">
              <a:lnSpc>
                <a:spcPts val="4347"/>
              </a:lnSpc>
              <a:buNone/>
            </a:pPr>
            <a:r>
              <a:rPr lang="en-US" sz="3450" spc="103" kern="0" dirty="0" smtClean="0">
                <a:solidFill>
                  <a:srgbClr val="000000"/>
                </a:solidFill>
                <a:latin typeface="Jost*" pitchFamily="34" charset="0"/>
                <a:ea typeface="Jost*" pitchFamily="34" charset="-122"/>
                <a:cs typeface="Jost*" pitchFamily="34" charset="-120"/>
              </a:rPr>
              <a:t>Calculatıng the test statistic</a:t>
            </a:r>
            <a:endParaRPr lang="en-US" dirty="0"/>
          </a:p>
        </p:txBody>
      </p:sp>
      <p:sp>
        <p:nvSpPr>
          <p:cNvPr id="3" name="Object 2"/>
          <p:cNvSpPr/>
          <p:nvPr/>
        </p:nvSpPr>
        <p:spPr>
          <a:xfrm>
            <a:off x="38080" y="809422"/>
            <a:ext cx="11931864" cy="6094476"/>
          </a:xfrm>
          <a:prstGeom prst="rect">
            <a:avLst/>
          </a:prstGeom>
          <a:solidFill>
            <a:srgbClr val="f8f8f8"/>
          </a:solidFill>
        </p:spPr>
        <p:txBody>
          <a:bodyPr wrap="square" rtlCol="0" anchor="ctr"/>
          <a:lstStyle/>
          <a:p>
            <a:pPr algn="l">
              <a:lnSpc>
                <a:spcPts val="2250"/>
              </a:lnSpc>
              <a:buNone/>
            </a:pPr>
            <a:r>
              <a:rPr lang="en-US" sz="1500" dirty="0" smtClean="0">
                <a:solidFill>
                  <a:srgbClr val="859900"/>
                </a:solidFill>
                <a:latin typeface="Courier" pitchFamily="34" charset="0"/>
                <a:ea typeface="Courier" pitchFamily="34" charset="-122"/>
                <a:cs typeface="Courier" pitchFamily="34" charset="-120"/>
              </a:rPr>
              <a:t>from</a:t>
            </a:r>
            <a:r>
              <a:rPr lang="en-US" sz="1500" dirty="0" smtClean="0">
                <a:solidFill>
                  <a:srgbClr val="657b83"/>
                </a:solidFill>
                <a:latin typeface="Courier" pitchFamily="34" charset="0"/>
                <a:ea typeface="Courier" pitchFamily="34" charset="-122"/>
                <a:cs typeface="Courier" pitchFamily="34" charset="-120"/>
              </a:rPr>
              <a:t> scipy.stats </a:t>
            </a:r>
            <a:r>
              <a:rPr lang="en-US" sz="1500" dirty="0" smtClean="0">
                <a:solidFill>
                  <a:srgbClr val="859900"/>
                </a:solidFill>
                <a:latin typeface="Courier" pitchFamily="34" charset="0"/>
                <a:ea typeface="Courier" pitchFamily="34" charset="-122"/>
                <a:cs typeface="Courier" pitchFamily="34" charset="-120"/>
              </a:rPr>
              <a:t>import</a:t>
            </a:r>
            <a:r>
              <a:rPr lang="en-US" sz="1500" dirty="0" smtClean="0">
                <a:solidFill>
                  <a:srgbClr val="657b83"/>
                </a:solidFill>
                <a:latin typeface="Courier" pitchFamily="34" charset="0"/>
                <a:ea typeface="Courier" pitchFamily="34" charset="-122"/>
                <a:cs typeface="Courier" pitchFamily="34" charset="-120"/>
              </a:rPr>
              <a:t> ttest_ind</a:t>
            </a:r>
            <a:br>
              <a:rPr lang="en-US" sz="1500" dirty="0" smtClean="0">
                <a:solidFill>
                  <a:srgbClr val="657b83"/>
                </a:solidFill>
                <a:latin typeface="Courier" pitchFamily="34" charset="0"/>
                <a:ea typeface="Courier" pitchFamily="34" charset="-122"/>
                <a:cs typeface="Courier" pitchFamily="34" charset="-120"/>
              </a:rPr>
            </a:br>
            <a:r>
              <a:rPr lang="en-US" sz="1500" dirty="0" smtClean="0">
                <a:solidFill>
                  <a:srgbClr val="657b83"/>
                </a:solidFill>
                <a:latin typeface="Courier" pitchFamily="34" charset="0"/>
                <a:ea typeface="Courier" pitchFamily="34" charset="-122"/>
                <a:cs typeface="Courier" pitchFamily="34" charset="-120"/>
              </a:rPr>
              <a:t/>
            </a:r>
            <a:r>
              <a:rPr lang="en-US" sz="1500" dirty="0" smtClean="0">
                <a:solidFill>
                  <a:srgbClr val="93a1a1"/>
                </a:solidFill>
                <a:latin typeface="Courier" pitchFamily="34" charset="0"/>
                <a:ea typeface="Courier" pitchFamily="34" charset="-122"/>
                <a:cs typeface="Courier" pitchFamily="34" charset="-120"/>
              </a:rPr>
              <a:t/>
            </a:r>
            <a:br>
              <a:rPr lang="en-US" sz="1500" dirty="0" smtClean="0">
                <a:solidFill>
                  <a:srgbClr val="93a1a1"/>
                </a:solidFill>
                <a:latin typeface="Courier" pitchFamily="34" charset="0"/>
                <a:ea typeface="Courier" pitchFamily="34" charset="-122"/>
                <a:cs typeface="Courier" pitchFamily="34" charset="-120"/>
              </a:rPr>
            </a:br>
            <a:r>
              <a:rPr lang="en-US" sz="1500" dirty="0" smtClean="0">
                <a:solidFill>
                  <a:srgbClr val="93a1a1"/>
                </a:solidFill>
                <a:latin typeface="Courier" pitchFamily="34" charset="0"/>
                <a:ea typeface="Courier" pitchFamily="34" charset="-122"/>
                <a:cs typeface="Courier" pitchFamily="34" charset="-120"/>
              </a:rPr>
              <a:t># Filter step counts for Exam and Non-Exam periods</a:t>
            </a:r>
            <a:r>
              <a:rPr lang="en-US" sz="1500" dirty="0" smtClean="0">
                <a:solidFill>
                  <a:srgbClr val="657b83"/>
                </a:solidFill>
                <a:latin typeface="Courier" pitchFamily="34" charset="0"/>
                <a:ea typeface="Courier" pitchFamily="34" charset="-122"/>
                <a:cs typeface="Courier" pitchFamily="34" charset="-120"/>
              </a:rPr>
              <a:t/>
            </a:r>
            <a:br>
              <a:rPr lang="en-US" sz="1500" dirty="0" smtClean="0">
                <a:solidFill>
                  <a:srgbClr val="657b83"/>
                </a:solidFill>
                <a:latin typeface="Courier" pitchFamily="34" charset="0"/>
                <a:ea typeface="Courier" pitchFamily="34" charset="-122"/>
                <a:cs typeface="Courier" pitchFamily="34" charset="-120"/>
              </a:rPr>
            </a:br>
            <a:r>
              <a:rPr lang="en-US" sz="1500" dirty="0" smtClean="0">
                <a:solidFill>
                  <a:srgbClr val="657b83"/>
                </a:solidFill>
                <a:latin typeface="Courier" pitchFamily="34" charset="0"/>
                <a:ea typeface="Courier" pitchFamily="34" charset="-122"/>
                <a:cs typeface="Courier" pitchFamily="34" charset="-120"/>
              </a:rPr>
              <a:t>exam_steps = daily_steps[daily_steps[</a:t>
            </a:r>
            <a:r>
              <a:rPr lang="en-US" sz="1500" dirty="0" smtClean="0">
                <a:solidFill>
                  <a:srgbClr val="2aa198"/>
                </a:solidFill>
                <a:latin typeface="Courier" pitchFamily="34" charset="0"/>
                <a:ea typeface="Courier" pitchFamily="34" charset="-122"/>
                <a:cs typeface="Courier" pitchFamily="34" charset="-120"/>
              </a:rPr>
              <a:t>'Period'</a:t>
            </a:r>
            <a:r>
              <a:rPr lang="en-US" sz="1500" dirty="0" smtClean="0">
                <a:solidFill>
                  <a:srgbClr val="657b83"/>
                </a:solidFill>
                <a:latin typeface="Courier" pitchFamily="34" charset="0"/>
                <a:ea typeface="Courier" pitchFamily="34" charset="-122"/>
                <a:cs typeface="Courier" pitchFamily="34" charset="-120"/>
              </a:rPr>
              <a:t>] == </a:t>
            </a:r>
            <a:r>
              <a:rPr lang="en-US" sz="1500" dirty="0" smtClean="0">
                <a:solidFill>
                  <a:srgbClr val="2aa198"/>
                </a:solidFill>
                <a:latin typeface="Courier" pitchFamily="34" charset="0"/>
                <a:ea typeface="Courier" pitchFamily="34" charset="-122"/>
                <a:cs typeface="Courier" pitchFamily="34" charset="-120"/>
              </a:rPr>
              <a:t>'Exam'</a:t>
            </a:r>
            <a:r>
              <a:rPr lang="en-US" sz="1500" dirty="0" smtClean="0">
                <a:solidFill>
                  <a:srgbClr val="657b83"/>
                </a:solidFill>
                <a:latin typeface="Courier" pitchFamily="34" charset="0"/>
                <a:ea typeface="Courier" pitchFamily="34" charset="-122"/>
                <a:cs typeface="Courier" pitchFamily="34" charset="-120"/>
              </a:rPr>
              <a:t>][</a:t>
            </a:r>
            <a:r>
              <a:rPr lang="en-US" sz="1500" dirty="0" smtClean="0">
                <a:solidFill>
                  <a:srgbClr val="2aa198"/>
                </a:solidFill>
                <a:latin typeface="Courier" pitchFamily="34" charset="0"/>
                <a:ea typeface="Courier" pitchFamily="34" charset="-122"/>
                <a:cs typeface="Courier" pitchFamily="34" charset="-120"/>
              </a:rPr>
              <a:t>'Steps'</a:t>
            </a:r>
            <a:r>
              <a:rPr lang="en-US" sz="1500" dirty="0" smtClean="0">
                <a:solidFill>
                  <a:srgbClr val="657b83"/>
                </a:solidFill>
                <a:latin typeface="Courier" pitchFamily="34" charset="0"/>
                <a:ea typeface="Courier" pitchFamily="34" charset="-122"/>
                <a:cs typeface="Courier" pitchFamily="34" charset="-120"/>
              </a:rPr>
              <a:t>]</a:t>
            </a:r>
            <a:br>
              <a:rPr lang="en-US" sz="1500" dirty="0" smtClean="0">
                <a:solidFill>
                  <a:srgbClr val="657b83"/>
                </a:solidFill>
                <a:latin typeface="Courier" pitchFamily="34" charset="0"/>
                <a:ea typeface="Courier" pitchFamily="34" charset="-122"/>
                <a:cs typeface="Courier" pitchFamily="34" charset="-120"/>
              </a:rPr>
            </a:br>
            <a:r>
              <a:rPr lang="en-US" sz="1500" dirty="0" smtClean="0">
                <a:solidFill>
                  <a:srgbClr val="657b83"/>
                </a:solidFill>
                <a:latin typeface="Courier" pitchFamily="34" charset="0"/>
                <a:ea typeface="Courier" pitchFamily="34" charset="-122"/>
                <a:cs typeface="Courier" pitchFamily="34" charset="-120"/>
              </a:rPr>
              <a:t>non_exam_steps = daily_steps[daily_steps[</a:t>
            </a:r>
            <a:r>
              <a:rPr lang="en-US" sz="1500" dirty="0" smtClean="0">
                <a:solidFill>
                  <a:srgbClr val="2aa198"/>
                </a:solidFill>
                <a:latin typeface="Courier" pitchFamily="34" charset="0"/>
                <a:ea typeface="Courier" pitchFamily="34" charset="-122"/>
                <a:cs typeface="Courier" pitchFamily="34" charset="-120"/>
              </a:rPr>
              <a:t>'Period'</a:t>
            </a:r>
            <a:r>
              <a:rPr lang="en-US" sz="1500" dirty="0" smtClean="0">
                <a:solidFill>
                  <a:srgbClr val="657b83"/>
                </a:solidFill>
                <a:latin typeface="Courier" pitchFamily="34" charset="0"/>
                <a:ea typeface="Courier" pitchFamily="34" charset="-122"/>
                <a:cs typeface="Courier" pitchFamily="34" charset="-120"/>
              </a:rPr>
              <a:t>] == </a:t>
            </a:r>
            <a:r>
              <a:rPr lang="en-US" sz="1500" dirty="0" smtClean="0">
                <a:solidFill>
                  <a:srgbClr val="2aa198"/>
                </a:solidFill>
                <a:latin typeface="Courier" pitchFamily="34" charset="0"/>
                <a:ea typeface="Courier" pitchFamily="34" charset="-122"/>
                <a:cs typeface="Courier" pitchFamily="34" charset="-120"/>
              </a:rPr>
              <a:t>'Non-Exam'</a:t>
            </a:r>
            <a:r>
              <a:rPr lang="en-US" sz="1500" dirty="0" smtClean="0">
                <a:solidFill>
                  <a:srgbClr val="657b83"/>
                </a:solidFill>
                <a:latin typeface="Courier" pitchFamily="34" charset="0"/>
                <a:ea typeface="Courier" pitchFamily="34" charset="-122"/>
                <a:cs typeface="Courier" pitchFamily="34" charset="-120"/>
              </a:rPr>
              <a:t>][</a:t>
            </a:r>
            <a:r>
              <a:rPr lang="en-US" sz="1500" dirty="0" smtClean="0">
                <a:solidFill>
                  <a:srgbClr val="2aa198"/>
                </a:solidFill>
                <a:latin typeface="Courier" pitchFamily="34" charset="0"/>
                <a:ea typeface="Courier" pitchFamily="34" charset="-122"/>
                <a:cs typeface="Courier" pitchFamily="34" charset="-120"/>
              </a:rPr>
              <a:t>'Steps'</a:t>
            </a:r>
            <a:r>
              <a:rPr lang="en-US" sz="1500" dirty="0" smtClean="0">
                <a:solidFill>
                  <a:srgbClr val="657b83"/>
                </a:solidFill>
                <a:latin typeface="Courier" pitchFamily="34" charset="0"/>
                <a:ea typeface="Courier" pitchFamily="34" charset="-122"/>
                <a:cs typeface="Courier" pitchFamily="34" charset="-120"/>
              </a:rPr>
              <a:t>]</a:t>
            </a:r>
            <a:br>
              <a:rPr lang="en-US" sz="1500" dirty="0" smtClean="0">
                <a:solidFill>
                  <a:srgbClr val="657b83"/>
                </a:solidFill>
                <a:latin typeface="Courier" pitchFamily="34" charset="0"/>
                <a:ea typeface="Courier" pitchFamily="34" charset="-122"/>
                <a:cs typeface="Courier" pitchFamily="34" charset="-120"/>
              </a:rPr>
            </a:br>
            <a:r>
              <a:rPr lang="en-US" sz="1500" dirty="0" smtClean="0">
                <a:solidFill>
                  <a:srgbClr val="657b83"/>
                </a:solidFill>
                <a:latin typeface="Courier" pitchFamily="34" charset="0"/>
                <a:ea typeface="Courier" pitchFamily="34" charset="-122"/>
                <a:cs typeface="Courier" pitchFamily="34" charset="-120"/>
              </a:rPr>
              <a:t/>
            </a:r>
            <a:r>
              <a:rPr lang="en-US" sz="1500" dirty="0" smtClean="0">
                <a:solidFill>
                  <a:srgbClr val="93a1a1"/>
                </a:solidFill>
                <a:latin typeface="Courier" pitchFamily="34" charset="0"/>
                <a:ea typeface="Courier" pitchFamily="34" charset="-122"/>
                <a:cs typeface="Courier" pitchFamily="34" charset="-120"/>
              </a:rPr>
              <a:t/>
            </a:r>
            <a:br>
              <a:rPr lang="en-US" sz="1500" dirty="0" smtClean="0">
                <a:solidFill>
                  <a:srgbClr val="93a1a1"/>
                </a:solidFill>
                <a:latin typeface="Courier" pitchFamily="34" charset="0"/>
                <a:ea typeface="Courier" pitchFamily="34" charset="-122"/>
                <a:cs typeface="Courier" pitchFamily="34" charset="-120"/>
              </a:rPr>
            </a:br>
            <a:r>
              <a:rPr lang="en-US" sz="1500" dirty="0" smtClean="0">
                <a:solidFill>
                  <a:srgbClr val="93a1a1"/>
                </a:solidFill>
                <a:latin typeface="Courier" pitchFamily="34" charset="0"/>
                <a:ea typeface="Courier" pitchFamily="34" charset="-122"/>
                <a:cs typeface="Courier" pitchFamily="34" charset="-120"/>
              </a:rPr>
              <a:t># Perform T-Test</a:t>
            </a:r>
            <a:r>
              <a:rPr lang="en-US" sz="1500" dirty="0" smtClean="0">
                <a:solidFill>
                  <a:srgbClr val="657b83"/>
                </a:solidFill>
                <a:latin typeface="Courier" pitchFamily="34" charset="0"/>
                <a:ea typeface="Courier" pitchFamily="34" charset="-122"/>
                <a:cs typeface="Courier" pitchFamily="34" charset="-120"/>
              </a:rPr>
              <a:t/>
            </a:r>
            <a:br>
              <a:rPr lang="en-US" sz="1500" dirty="0" smtClean="0">
                <a:solidFill>
                  <a:srgbClr val="657b83"/>
                </a:solidFill>
                <a:latin typeface="Courier" pitchFamily="34" charset="0"/>
                <a:ea typeface="Courier" pitchFamily="34" charset="-122"/>
                <a:cs typeface="Courier" pitchFamily="34" charset="-120"/>
              </a:rPr>
            </a:br>
            <a:r>
              <a:rPr lang="en-US" sz="1500" dirty="0" smtClean="0">
                <a:solidFill>
                  <a:srgbClr val="657b83"/>
                </a:solidFill>
                <a:latin typeface="Courier" pitchFamily="34" charset="0"/>
                <a:ea typeface="Courier" pitchFamily="34" charset="-122"/>
                <a:cs typeface="Courier" pitchFamily="34" charset="-120"/>
              </a:rPr>
              <a:t>t_stat, p_value = ttest_ind(exam_steps, non_exam_steps, equal_var=</a:t>
            </a:r>
            <a:r>
              <a:rPr lang="en-US" sz="1500" dirty="0" smtClean="0">
                <a:solidFill>
                  <a:srgbClr val="2aa198"/>
                </a:solidFill>
                <a:latin typeface="Courier" pitchFamily="34" charset="0"/>
                <a:ea typeface="Courier" pitchFamily="34" charset="-122"/>
                <a:cs typeface="Courier" pitchFamily="34" charset="-120"/>
              </a:rPr>
              <a:t>False</a:t>
            </a:r>
            <a:r>
              <a:rPr lang="en-US" sz="1500" dirty="0" smtClean="0">
                <a:solidFill>
                  <a:srgbClr val="657b83"/>
                </a:solidFill>
                <a:latin typeface="Courier" pitchFamily="34" charset="0"/>
                <a:ea typeface="Courier" pitchFamily="34" charset="-122"/>
                <a:cs typeface="Courier" pitchFamily="34" charset="-120"/>
              </a:rPr>
              <a:t>)</a:t>
            </a:r>
            <a:br>
              <a:rPr lang="en-US" sz="1500" dirty="0" smtClean="0">
                <a:solidFill>
                  <a:srgbClr val="657b83"/>
                </a:solidFill>
                <a:latin typeface="Courier" pitchFamily="34" charset="0"/>
                <a:ea typeface="Courier" pitchFamily="34" charset="-122"/>
                <a:cs typeface="Courier" pitchFamily="34" charset="-120"/>
              </a:rPr>
            </a:br>
            <a:r>
              <a:rPr lang="en-US" sz="1500" dirty="0" smtClean="0">
                <a:solidFill>
                  <a:srgbClr val="657b83"/>
                </a:solidFill>
                <a:latin typeface="Courier" pitchFamily="34" charset="0"/>
                <a:ea typeface="Courier" pitchFamily="34" charset="-122"/>
                <a:cs typeface="Courier" pitchFamily="34" charset="-120"/>
              </a:rPr>
              <a:t/>
            </a:r>
            <a:r>
              <a:rPr lang="en-US" sz="1500" dirty="0" smtClean="0">
                <a:solidFill>
                  <a:srgbClr val="93a1a1"/>
                </a:solidFill>
                <a:latin typeface="Courier" pitchFamily="34" charset="0"/>
                <a:ea typeface="Courier" pitchFamily="34" charset="-122"/>
                <a:cs typeface="Courier" pitchFamily="34" charset="-120"/>
              </a:rPr>
              <a:t/>
            </a:r>
            <a:br>
              <a:rPr lang="en-US" sz="1500" dirty="0" smtClean="0">
                <a:solidFill>
                  <a:srgbClr val="93a1a1"/>
                </a:solidFill>
                <a:latin typeface="Courier" pitchFamily="34" charset="0"/>
                <a:ea typeface="Courier" pitchFamily="34" charset="-122"/>
                <a:cs typeface="Courier" pitchFamily="34" charset="-120"/>
              </a:rPr>
            </a:br>
            <a:r>
              <a:rPr lang="en-US" sz="1500" dirty="0" smtClean="0">
                <a:solidFill>
                  <a:srgbClr val="93a1a1"/>
                </a:solidFill>
                <a:latin typeface="Courier" pitchFamily="34" charset="0"/>
                <a:ea typeface="Courier" pitchFamily="34" charset="-122"/>
                <a:cs typeface="Courier" pitchFamily="34" charset="-120"/>
              </a:rPr>
              <a:t># Print the results</a:t>
            </a:r>
            <a:r>
              <a:rPr lang="en-US" sz="1500" dirty="0" smtClean="0">
                <a:solidFill>
                  <a:srgbClr val="dc322f"/>
                </a:solidFill>
                <a:latin typeface="Courier" pitchFamily="34" charset="0"/>
                <a:ea typeface="Courier" pitchFamily="34" charset="-122"/>
                <a:cs typeface="Courier" pitchFamily="34" charset="-120"/>
              </a:rPr>
              <a:t/>
            </a:r>
            <a:br>
              <a:rPr lang="en-US" sz="1500" dirty="0" smtClean="0">
                <a:solidFill>
                  <a:srgbClr val="dc322f"/>
                </a:solidFill>
                <a:latin typeface="Courier" pitchFamily="34" charset="0"/>
                <a:ea typeface="Courier" pitchFamily="34" charset="-122"/>
                <a:cs typeface="Courier" pitchFamily="34" charset="-120"/>
              </a:rPr>
            </a:br>
            <a:r>
              <a:rPr lang="en-US" sz="1500" dirty="0" smtClean="0">
                <a:solidFill>
                  <a:srgbClr val="dc322f"/>
                </a:solidFill>
                <a:latin typeface="Courier" pitchFamily="34" charset="0"/>
                <a:ea typeface="Courier" pitchFamily="34" charset="-122"/>
                <a:cs typeface="Courier" pitchFamily="34" charset="-120"/>
              </a:rPr>
              <a:t>print</a:t>
            </a:r>
            <a:r>
              <a:rPr lang="en-US" sz="1500" dirty="0" smtClean="0">
                <a:solidFill>
                  <a:srgbClr val="657b83"/>
                </a:solidFill>
                <a:latin typeface="Courier" pitchFamily="34" charset="0"/>
                <a:ea typeface="Courier" pitchFamily="34" charset="-122"/>
                <a:cs typeface="Courier" pitchFamily="34" charset="-120"/>
              </a:rPr>
              <a:t>(</a:t>
            </a:r>
            <a:r>
              <a:rPr lang="en-US" sz="1500" dirty="0" smtClean="0">
                <a:solidFill>
                  <a:srgbClr val="2aa198"/>
                </a:solidFill>
                <a:latin typeface="Courier" pitchFamily="34" charset="0"/>
                <a:ea typeface="Courier" pitchFamily="34" charset="-122"/>
                <a:cs typeface="Courier" pitchFamily="34" charset="-120"/>
              </a:rPr>
              <a:t>"T-Statistic:"</a:t>
            </a:r>
            <a:r>
              <a:rPr lang="en-US" sz="1500" dirty="0" smtClean="0">
                <a:solidFill>
                  <a:srgbClr val="657b83"/>
                </a:solidFill>
                <a:latin typeface="Courier" pitchFamily="34" charset="0"/>
                <a:ea typeface="Courier" pitchFamily="34" charset="-122"/>
                <a:cs typeface="Courier" pitchFamily="34" charset="-120"/>
              </a:rPr>
              <a:t>, t_stat)</a:t>
            </a:r>
            <a:r>
              <a:rPr lang="en-US" sz="1500" dirty="0" smtClean="0">
                <a:solidFill>
                  <a:srgbClr val="dc322f"/>
                </a:solidFill>
                <a:latin typeface="Courier" pitchFamily="34" charset="0"/>
                <a:ea typeface="Courier" pitchFamily="34" charset="-122"/>
                <a:cs typeface="Courier" pitchFamily="34" charset="-120"/>
              </a:rPr>
              <a:t/>
            </a:r>
            <a:br>
              <a:rPr lang="en-US" sz="1500" dirty="0" smtClean="0">
                <a:solidFill>
                  <a:srgbClr val="dc322f"/>
                </a:solidFill>
                <a:latin typeface="Courier" pitchFamily="34" charset="0"/>
                <a:ea typeface="Courier" pitchFamily="34" charset="-122"/>
                <a:cs typeface="Courier" pitchFamily="34" charset="-120"/>
              </a:rPr>
            </a:br>
            <a:r>
              <a:rPr lang="en-US" sz="1500" dirty="0" smtClean="0">
                <a:solidFill>
                  <a:srgbClr val="dc322f"/>
                </a:solidFill>
                <a:latin typeface="Courier" pitchFamily="34" charset="0"/>
                <a:ea typeface="Courier" pitchFamily="34" charset="-122"/>
                <a:cs typeface="Courier" pitchFamily="34" charset="-120"/>
              </a:rPr>
              <a:t>print</a:t>
            </a:r>
            <a:r>
              <a:rPr lang="en-US" sz="1500" dirty="0" smtClean="0">
                <a:solidFill>
                  <a:srgbClr val="657b83"/>
                </a:solidFill>
                <a:latin typeface="Courier" pitchFamily="34" charset="0"/>
                <a:ea typeface="Courier" pitchFamily="34" charset="-122"/>
                <a:cs typeface="Courier" pitchFamily="34" charset="-120"/>
              </a:rPr>
              <a:t>(</a:t>
            </a:r>
            <a:r>
              <a:rPr lang="en-US" sz="1500" dirty="0" smtClean="0">
                <a:solidFill>
                  <a:srgbClr val="2aa198"/>
                </a:solidFill>
                <a:latin typeface="Courier" pitchFamily="34" charset="0"/>
                <a:ea typeface="Courier" pitchFamily="34" charset="-122"/>
                <a:cs typeface="Courier" pitchFamily="34" charset="-120"/>
              </a:rPr>
              <a:t>"P-Value:"</a:t>
            </a:r>
            <a:r>
              <a:rPr lang="en-US" sz="1500" dirty="0" smtClean="0">
                <a:solidFill>
                  <a:srgbClr val="657b83"/>
                </a:solidFill>
                <a:latin typeface="Courier" pitchFamily="34" charset="0"/>
                <a:ea typeface="Courier" pitchFamily="34" charset="-122"/>
                <a:cs typeface="Courier" pitchFamily="34" charset="-120"/>
              </a:rPr>
              <a:t>, p_value)</a:t>
            </a:r>
            <a:br>
              <a:rPr lang="en-US" sz="1500" dirty="0" smtClean="0">
                <a:solidFill>
                  <a:srgbClr val="657b83"/>
                </a:solidFill>
                <a:latin typeface="Courier" pitchFamily="34" charset="0"/>
                <a:ea typeface="Courier" pitchFamily="34" charset="-122"/>
                <a:cs typeface="Courier" pitchFamily="34" charset="-120"/>
              </a:rPr>
            </a:br>
            <a:r>
              <a:rPr lang="en-US" sz="1500" dirty="0" smtClean="0">
                <a:solidFill>
                  <a:srgbClr val="657b83"/>
                </a:solidFill>
                <a:latin typeface="Courier" pitchFamily="34" charset="0"/>
                <a:ea typeface="Courier" pitchFamily="34" charset="-122"/>
                <a:cs typeface="Courier" pitchFamily="34" charset="-120"/>
              </a:rPr>
              <a:t/>
            </a:r>
            <a:r>
              <a:rPr lang="en-US" sz="1500" dirty="0" smtClean="0">
                <a:solidFill>
                  <a:srgbClr val="93a1a1"/>
                </a:solidFill>
                <a:latin typeface="Courier" pitchFamily="34" charset="0"/>
                <a:ea typeface="Courier" pitchFamily="34" charset="-122"/>
                <a:cs typeface="Courier" pitchFamily="34" charset="-120"/>
              </a:rPr>
              <a:t/>
            </a:r>
            <a:br>
              <a:rPr lang="en-US" sz="1500" dirty="0" smtClean="0">
                <a:solidFill>
                  <a:srgbClr val="93a1a1"/>
                </a:solidFill>
                <a:latin typeface="Courier" pitchFamily="34" charset="0"/>
                <a:ea typeface="Courier" pitchFamily="34" charset="-122"/>
                <a:cs typeface="Courier" pitchFamily="34" charset="-120"/>
              </a:rPr>
            </a:br>
            <a:r>
              <a:rPr lang="en-US" sz="1500" dirty="0" smtClean="0">
                <a:solidFill>
                  <a:srgbClr val="93a1a1"/>
                </a:solidFill>
                <a:latin typeface="Courier" pitchFamily="34" charset="0"/>
                <a:ea typeface="Courier" pitchFamily="34" charset="-122"/>
                <a:cs typeface="Courier" pitchFamily="34" charset="-120"/>
              </a:rPr>
              <a:t># Hypothesis test evaluation</a:t>
            </a:r>
            <a:r>
              <a:rPr lang="en-US" sz="1500" dirty="0" smtClean="0">
                <a:solidFill>
                  <a:srgbClr val="657b83"/>
                </a:solidFill>
                <a:latin typeface="Courier" pitchFamily="34" charset="0"/>
                <a:ea typeface="Courier" pitchFamily="34" charset="-122"/>
                <a:cs typeface="Courier" pitchFamily="34" charset="-120"/>
              </a:rPr>
              <a:t/>
            </a:r>
            <a:br>
              <a:rPr lang="en-US" sz="1500" dirty="0" smtClean="0">
                <a:solidFill>
                  <a:srgbClr val="657b83"/>
                </a:solidFill>
                <a:latin typeface="Courier" pitchFamily="34" charset="0"/>
                <a:ea typeface="Courier" pitchFamily="34" charset="-122"/>
                <a:cs typeface="Courier" pitchFamily="34" charset="-120"/>
              </a:rPr>
            </a:br>
            <a:r>
              <a:rPr lang="en-US" sz="1500" dirty="0" smtClean="0">
                <a:solidFill>
                  <a:srgbClr val="657b83"/>
                </a:solidFill>
                <a:latin typeface="Courier" pitchFamily="34" charset="0"/>
                <a:ea typeface="Courier" pitchFamily="34" charset="-122"/>
                <a:cs typeface="Courier" pitchFamily="34" charset="-120"/>
              </a:rPr>
              <a:t>alpha = </a:t>
            </a:r>
            <a:r>
              <a:rPr lang="en-US" sz="1500" dirty="0" smtClean="0">
                <a:solidFill>
                  <a:srgbClr val="2aa198"/>
                </a:solidFill>
                <a:latin typeface="Courier" pitchFamily="34" charset="0"/>
                <a:ea typeface="Courier" pitchFamily="34" charset="-122"/>
                <a:cs typeface="Courier" pitchFamily="34" charset="-120"/>
              </a:rPr>
              <a:t>0.05</a:t>
            </a:r>
            <a:r>
              <a:rPr lang="en-US" sz="1500" dirty="0" smtClean="0">
                <a:solidFill>
                  <a:srgbClr val="657b83"/>
                </a:solidFill>
                <a:latin typeface="Courier" pitchFamily="34" charset="0"/>
                <a:ea typeface="Courier" pitchFamily="34" charset="-122"/>
                <a:cs typeface="Courier" pitchFamily="34" charset="-120"/>
              </a:rPr>
              <a:t>  </a:t>
            </a:r>
            <a:r>
              <a:rPr lang="en-US" sz="1500" dirty="0" smtClean="0">
                <a:solidFill>
                  <a:srgbClr val="93a1a1"/>
                </a:solidFill>
                <a:latin typeface="Courier" pitchFamily="34" charset="0"/>
                <a:ea typeface="Courier" pitchFamily="34" charset="-122"/>
                <a:cs typeface="Courier" pitchFamily="34" charset="-120"/>
              </a:rPr>
              <a:t># Significance level</a:t>
            </a:r>
            <a:r>
              <a:rPr lang="en-US" sz="1500" dirty="0" smtClean="0">
                <a:solidFill>
                  <a:srgbClr val="859900"/>
                </a:solidFill>
                <a:latin typeface="Courier" pitchFamily="34" charset="0"/>
                <a:ea typeface="Courier" pitchFamily="34" charset="-122"/>
                <a:cs typeface="Courier" pitchFamily="34" charset="-120"/>
              </a:rPr>
              <a:t/>
            </a:r>
            <a:br>
              <a:rPr lang="en-US" sz="1500" dirty="0" smtClean="0">
                <a:solidFill>
                  <a:srgbClr val="859900"/>
                </a:solidFill>
                <a:latin typeface="Courier" pitchFamily="34" charset="0"/>
                <a:ea typeface="Courier" pitchFamily="34" charset="-122"/>
                <a:cs typeface="Courier" pitchFamily="34" charset="-120"/>
              </a:rPr>
            </a:br>
            <a:r>
              <a:rPr lang="en-US" sz="1500" dirty="0" smtClean="0">
                <a:solidFill>
                  <a:srgbClr val="859900"/>
                </a:solidFill>
                <a:latin typeface="Courier" pitchFamily="34" charset="0"/>
                <a:ea typeface="Courier" pitchFamily="34" charset="-122"/>
                <a:cs typeface="Courier" pitchFamily="34" charset="-120"/>
              </a:rPr>
              <a:t>if</a:t>
            </a:r>
            <a:r>
              <a:rPr lang="en-US" sz="1500" dirty="0" smtClean="0">
                <a:solidFill>
                  <a:srgbClr val="657b83"/>
                </a:solidFill>
                <a:latin typeface="Courier" pitchFamily="34" charset="0"/>
                <a:ea typeface="Courier" pitchFamily="34" charset="-122"/>
                <a:cs typeface="Courier" pitchFamily="34" charset="-120"/>
              </a:rPr>
              <a:t> p_value &lt; alpha:</a:t>
            </a:r>
            <a:br>
              <a:rPr lang="en-US" sz="1500" dirty="0" smtClean="0">
                <a:solidFill>
                  <a:srgbClr val="657b83"/>
                </a:solidFill>
                <a:latin typeface="Courier" pitchFamily="34" charset="0"/>
                <a:ea typeface="Courier" pitchFamily="34" charset="-122"/>
                <a:cs typeface="Courier" pitchFamily="34" charset="-120"/>
              </a:rPr>
            </a:br>
            <a:r>
              <a:rPr lang="en-US" sz="1500" dirty="0" smtClean="0">
                <a:solidFill>
                  <a:srgbClr val="657b83"/>
                </a:solidFill>
                <a:latin typeface="Courier" pitchFamily="34" charset="0"/>
                <a:ea typeface="Courier" pitchFamily="34" charset="-122"/>
                <a:cs typeface="Courier" pitchFamily="34" charset="-120"/>
              </a:rPr>
              <a:t>    </a:t>
            </a:r>
            <a:r>
              <a:rPr lang="en-US" sz="1500" dirty="0" smtClean="0">
                <a:solidFill>
                  <a:srgbClr val="dc322f"/>
                </a:solidFill>
                <a:latin typeface="Courier" pitchFamily="34" charset="0"/>
                <a:ea typeface="Courier" pitchFamily="34" charset="-122"/>
                <a:cs typeface="Courier" pitchFamily="34" charset="-120"/>
              </a:rPr>
              <a:t>print</a:t>
            </a:r>
            <a:r>
              <a:rPr lang="en-US" sz="1500" dirty="0" smtClean="0">
                <a:solidFill>
                  <a:srgbClr val="657b83"/>
                </a:solidFill>
                <a:latin typeface="Courier" pitchFamily="34" charset="0"/>
                <a:ea typeface="Courier" pitchFamily="34" charset="-122"/>
                <a:cs typeface="Courier" pitchFamily="34" charset="-120"/>
              </a:rPr>
              <a:t>(</a:t>
            </a:r>
            <a:r>
              <a:rPr lang="en-US" sz="1500" dirty="0" smtClean="0">
                <a:solidFill>
                  <a:srgbClr val="2aa198"/>
                </a:solidFill>
                <a:latin typeface="Courier" pitchFamily="34" charset="0"/>
                <a:ea typeface="Courier" pitchFamily="34" charset="-122"/>
                <a:cs typeface="Courier" pitchFamily="34" charset="-120"/>
              </a:rPr>
              <a:t>"Reject the null hypothesis"</a:t>
            </a:r>
            <a:r>
              <a:rPr lang="en-US" sz="1500" dirty="0" smtClean="0">
                <a:solidFill>
                  <a:srgbClr val="657b83"/>
                </a:solidFill>
                <a:latin typeface="Courier" pitchFamily="34" charset="0"/>
                <a:ea typeface="Courier" pitchFamily="34" charset="-122"/>
                <a:cs typeface="Courier" pitchFamily="34" charset="-120"/>
              </a:rPr>
              <a:t>)</a:t>
            </a:r>
            <a:r>
              <a:rPr lang="en-US" sz="1500" dirty="0" smtClean="0">
                <a:solidFill>
                  <a:srgbClr val="859900"/>
                </a:solidFill>
                <a:latin typeface="Courier" pitchFamily="34" charset="0"/>
                <a:ea typeface="Courier" pitchFamily="34" charset="-122"/>
                <a:cs typeface="Courier" pitchFamily="34" charset="-120"/>
              </a:rPr>
              <a:t/>
            </a:r>
            <a:br>
              <a:rPr lang="en-US" sz="1500" dirty="0" smtClean="0">
                <a:solidFill>
                  <a:srgbClr val="859900"/>
                </a:solidFill>
                <a:latin typeface="Courier" pitchFamily="34" charset="0"/>
                <a:ea typeface="Courier" pitchFamily="34" charset="-122"/>
                <a:cs typeface="Courier" pitchFamily="34" charset="-120"/>
              </a:rPr>
            </a:br>
            <a:r>
              <a:rPr lang="en-US" sz="1500" dirty="0" smtClean="0">
                <a:solidFill>
                  <a:srgbClr val="859900"/>
                </a:solidFill>
                <a:latin typeface="Courier" pitchFamily="34" charset="0"/>
                <a:ea typeface="Courier" pitchFamily="34" charset="-122"/>
                <a:cs typeface="Courier" pitchFamily="34" charset="-120"/>
              </a:rPr>
              <a:t>else</a:t>
            </a:r>
            <a:r>
              <a:rPr lang="en-US" sz="1500" dirty="0" smtClean="0">
                <a:solidFill>
                  <a:srgbClr val="657b83"/>
                </a:solidFill>
                <a:latin typeface="Courier" pitchFamily="34" charset="0"/>
                <a:ea typeface="Courier" pitchFamily="34" charset="-122"/>
                <a:cs typeface="Courier" pitchFamily="34" charset="-120"/>
              </a:rPr>
              <a:t>:</a:t>
            </a:r>
            <a:br>
              <a:rPr lang="en-US" sz="1500" dirty="0" smtClean="0">
                <a:solidFill>
                  <a:srgbClr val="657b83"/>
                </a:solidFill>
                <a:latin typeface="Courier" pitchFamily="34" charset="0"/>
                <a:ea typeface="Courier" pitchFamily="34" charset="-122"/>
                <a:cs typeface="Courier" pitchFamily="34" charset="-120"/>
              </a:rPr>
            </a:br>
            <a:r>
              <a:rPr lang="en-US" sz="1500" dirty="0" smtClean="0">
                <a:solidFill>
                  <a:srgbClr val="657b83"/>
                </a:solidFill>
                <a:latin typeface="Courier" pitchFamily="34" charset="0"/>
                <a:ea typeface="Courier" pitchFamily="34" charset="-122"/>
                <a:cs typeface="Courier" pitchFamily="34" charset="-120"/>
              </a:rPr>
              <a:t>    </a:t>
            </a:r>
            <a:r>
              <a:rPr lang="en-US" sz="1500" dirty="0" smtClean="0">
                <a:solidFill>
                  <a:srgbClr val="dc322f"/>
                </a:solidFill>
                <a:latin typeface="Courier" pitchFamily="34" charset="0"/>
                <a:ea typeface="Courier" pitchFamily="34" charset="-122"/>
                <a:cs typeface="Courier" pitchFamily="34" charset="-120"/>
              </a:rPr>
              <a:t>print</a:t>
            </a:r>
            <a:r>
              <a:rPr lang="en-US" sz="1500" dirty="0" smtClean="0">
                <a:solidFill>
                  <a:srgbClr val="657b83"/>
                </a:solidFill>
                <a:latin typeface="Courier" pitchFamily="34" charset="0"/>
                <a:ea typeface="Courier" pitchFamily="34" charset="-122"/>
                <a:cs typeface="Courier" pitchFamily="34" charset="-120"/>
              </a:rPr>
              <a:t>(</a:t>
            </a:r>
            <a:r>
              <a:rPr lang="en-US" sz="1500" dirty="0" smtClean="0">
                <a:solidFill>
                  <a:srgbClr val="2aa198"/>
                </a:solidFill>
                <a:latin typeface="Courier" pitchFamily="34" charset="0"/>
                <a:ea typeface="Courier" pitchFamily="34" charset="-122"/>
                <a:cs typeface="Courier" pitchFamily="34" charset="-120"/>
              </a:rPr>
              <a:t>"Fail to reject the null hypothesis"</a:t>
            </a:r>
            <a:r>
              <a:rPr lang="en-US" sz="1500" dirty="0" smtClean="0">
                <a:solidFill>
                  <a:srgbClr val="657b83"/>
                </a:solidFill>
                <a:latin typeface="Courier" pitchFamily="34" charset="0"/>
                <a:ea typeface="Courier" pitchFamily="34" charset="-122"/>
                <a:cs typeface="Courier" pitchFamily="34" charset="-120"/>
              </a:rPr>
              <a:t>)</a:t>
            </a:r>
            <a:br>
              <a:rPr lang="en-US" sz="1500" dirty="0" smtClean="0">
                <a:solidFill>
                  <a:srgbClr val="657b83"/>
                </a:solidFill>
                <a:latin typeface="Courier" pitchFamily="34" charset="0"/>
                <a:ea typeface="Courier" pitchFamily="34" charset="-122"/>
                <a:cs typeface="Courier" pitchFamily="34" charset="-120"/>
              </a:rPr>
            </a:br>
            <a:r>
              <a:rPr lang="en-US" sz="1500" dirty="0" smtClean="0">
                <a:solidFill>
                  <a:srgbClr val="657b83"/>
                </a:solidFill>
                <a:latin typeface="Courier" pitchFamily="34" charset="0"/>
                <a:ea typeface="Courier" pitchFamily="34" charset="-122"/>
                <a:cs typeface="Courier" pitchFamily="34" charset="-120"/>
              </a:rPr>
              <a:t/>
            </a:r>
            <a:endParaRPr lang="en-US" dirty="0"/>
          </a:p>
        </p:txBody>
      </p:sp>
    </p:spTree>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c8d0ab"/>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18995"/>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RESULTS OF THE HYPOTHESIS TESTING</a:t>
            </a:r>
            <a:endParaRPr lang="en-US" dirty="0"/>
          </a:p>
        </p:txBody>
      </p:sp>
      <p:sp>
        <p:nvSpPr>
          <p:cNvPr id="3" name="Object 2"/>
          <p:cNvSpPr/>
          <p:nvPr/>
        </p:nvSpPr>
        <p:spPr>
          <a:xfrm>
            <a:off x="580880" y="1195237"/>
            <a:ext cx="11617595" cy="2269657"/>
          </a:xfrm>
          <a:prstGeom prst="rect">
            <a:avLst/>
          </a:prstGeom>
          <a:noFill/>
        </p:spPr>
        <p:txBody>
          <a:bodyPr wrap="square" rtlCol="0" anchor="ctr" bIns="0" lIns="0" rIns="0" tIns="0"/>
          <a:lstStyle/>
          <a:p>
            <a:pPr algn="l" marL="242900" indent="-242900">
              <a:lnSpc>
                <a:spcPts val="1996"/>
              </a:lnSpc>
              <a:buSzPct val="100000"/>
              <a:buChar char="•"/>
            </a:pPr>
            <a:r>
              <a:rPr lang="en-US" sz="1584" spc="47" kern="0" dirty="0" smtClean="0">
                <a:solidFill>
                  <a:srgbClr val="000000">
                    <a:alpha val="80000"/>
                  </a:srgbClr>
                </a:solidFill>
                <a:latin typeface="Jost*" pitchFamily="34" charset="0"/>
                <a:ea typeface="Jost*" pitchFamily="34" charset="-122"/>
                <a:cs typeface="Jost*" pitchFamily="34" charset="-120"/>
              </a:rPr>
              <a:t>T-Statistic: 0.15387648286535555 P-Value: 0.8810481604744103 Fail to reject the null hypothesis</a:t>
            </a:r>
          </a:p>
          <a:p>
            <a:pPr algn="l" marL="242900" indent="-242900">
              <a:lnSpc>
                <a:spcPts val="1996"/>
              </a:lnSpc>
              <a:spcBef>
                <a:spcPts val="2071"/>
              </a:spcBef>
              <a:buSzPct val="100000"/>
              <a:buChar char="•"/>
            </a:pPr>
            <a:r>
              <a:rPr lang="en-US" sz="1584" spc="47" kern="0" dirty="0" smtClean="0">
                <a:solidFill>
                  <a:srgbClr val="000000">
                    <a:alpha val="80000"/>
                  </a:srgbClr>
                </a:solidFill>
                <a:latin typeface="Jost*" pitchFamily="34" charset="0"/>
                <a:ea typeface="Jost*" pitchFamily="34" charset="-122"/>
                <a:cs typeface="Jost*" pitchFamily="34" charset="-120"/>
              </a:rPr>
              <a:t>The p value is greater than the 0.05 so, we fail to reject the null hypothesis</a:t>
            </a:r>
          </a:p>
          <a:p>
            <a:pPr algn="l" marL="242900" indent="-242900">
              <a:lnSpc>
                <a:spcPts val="1996"/>
              </a:lnSpc>
              <a:spcBef>
                <a:spcPts val="2071"/>
              </a:spcBef>
              <a:buSzPct val="100000"/>
              <a:buChar char="•"/>
            </a:pPr>
            <a:r>
              <a:rPr lang="en-US" sz="1584" spc="47" kern="0" dirty="0" smtClean="0">
                <a:solidFill>
                  <a:srgbClr val="000000">
                    <a:alpha val="80000"/>
                  </a:srgbClr>
                </a:solidFill>
                <a:latin typeface="Jost*" pitchFamily="34" charset="0"/>
                <a:ea typeface="Jost*" pitchFamily="34" charset="-122"/>
                <a:cs typeface="Jost*" pitchFamily="34" charset="-120"/>
              </a:rPr>
              <a:t>Failing to reject the null hypothesis in this project indicates that there is no statistically significant difference in step counts between exam and non-exam periods. This suggests that academic stress during exams may not have a measurable impact on physical activity levels, at least in terms of daily step counts. While this result doesn't support the hypothesis, it highlights the complexity of behavioral patterns and the need for further investigation with additional factors."</a:t>
            </a:r>
            <a:endParaRPr lang="en-US" dirty="0"/>
          </a:p>
        </p:txBody>
      </p:sp>
      <p:pic>
        <p:nvPicPr>
          <p:cNvPr id="4" name="Object 3" descr="">    </p:cNvPr>
          <p:cNvPicPr>
            <a:picLocks noChangeAspect="1"/>
          </p:cNvPicPr>
          <p:nvPr/>
        </p:nvPicPr>
        <p:blipFill>
          <a:blip r:embed="rId1"/>
          <a:srcRect l="0" r="0" t="4442" b="4442"/>
          <a:stretch/>
        </p:blipFill>
        <p:spPr>
          <a:xfrm>
            <a:off x="3180555" y="3590027"/>
            <a:ext cx="4654255" cy="3000340"/>
          </a:xfrm>
          <a:prstGeom prst="rect">
            <a:avLst/>
          </a:prstGeom>
        </p:spPr>
      </p:pic>
    </p:spTree>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c8d0ab"/>
        </a:solidFill>
        <a:effectLst/>
      </p:bgPr>
    </p:bg>
    <p:spTree>
      <p:nvGrpSpPr>
        <p:cNvPr id="1" name=""/>
        <p:cNvGrpSpPr/>
        <p:nvPr/>
      </p:nvGrpSpPr>
      <p:grpSpPr>
        <a:xfrm>
          <a:off x="0" y="0"/>
          <a:ext cx="0" cy="0"/>
          <a:chOff x="0" y="0"/>
          <a:chExt cx="0" cy="0"/>
        </a:xfrm>
      </p:grpSpPr>
      <p:sp>
        <p:nvSpPr>
          <p:cNvPr id="2" name="Object 1"/>
          <p:cNvSpPr/>
          <p:nvPr/>
        </p:nvSpPr>
        <p:spPr>
          <a:xfrm>
            <a:off x="371382" y="409324"/>
            <a:ext cx="11419703" cy="323769"/>
          </a:xfrm>
          <a:prstGeom prst="rect">
            <a:avLst/>
          </a:prstGeom>
          <a:noFill/>
        </p:spPr>
        <p:txBody>
          <a:bodyPr wrap="square" rtlCol="0" anchor="t" bIns="0" lIns="0" rIns="0" tIns="0"/>
          <a:lstStyle/>
          <a:p>
            <a:pPr algn="l">
              <a:lnSpc>
                <a:spcPts val="2552"/>
              </a:lnSpc>
              <a:buNone/>
            </a:pPr>
            <a:r>
              <a:rPr lang="en-US" sz="2025" spc="61" kern="0" dirty="0" smtClean="0">
                <a:solidFill>
                  <a:srgbClr val="000000"/>
                </a:solidFill>
                <a:latin typeface="Jost*" pitchFamily="34" charset="0"/>
                <a:ea typeface="Jost*" pitchFamily="34" charset="-122"/>
                <a:cs typeface="Jost*" pitchFamily="34" charset="-120"/>
              </a:rPr>
              <a:t>FINDINGS ON THE PROJECT</a:t>
            </a:r>
            <a:endParaRPr lang="en-US" dirty="0"/>
          </a:p>
        </p:txBody>
      </p:sp>
      <p:sp>
        <p:nvSpPr>
          <p:cNvPr id="3" name="Object 2"/>
          <p:cNvSpPr/>
          <p:nvPr/>
        </p:nvSpPr>
        <p:spPr>
          <a:xfrm>
            <a:off x="371382" y="994667"/>
            <a:ext cx="11419703" cy="1799775"/>
          </a:xfrm>
          <a:prstGeom prst="rect">
            <a:avLst/>
          </a:prstGeom>
          <a:noFill/>
        </p:spPr>
        <p:txBody>
          <a:bodyPr wrap="square" rtlCol="0" anchor="t" bIns="0" lIns="0" rIns="0" tIns="0"/>
          <a:lstStyle/>
          <a:p>
            <a:pPr algn="l" marL="242900" indent="-242900">
              <a:lnSpc>
                <a:spcPts val="1607"/>
              </a:lnSpc>
              <a:spcBef>
                <a:spcPts val="2020"/>
              </a:spcBef>
              <a:buSzPct val="100000"/>
              <a:buFont typeface="+mj-lt"/>
              <a:buAutoNum type="arabicPeriod"/>
            </a:pPr>
            <a:r>
              <a:rPr lang="en-US" sz="1275" spc="38" kern="0" dirty="0" smtClean="0">
                <a:solidFill>
                  <a:srgbClr val="000000"/>
                </a:solidFill>
                <a:latin typeface="Jost*" pitchFamily="34" charset="0"/>
                <a:ea typeface="Jost*" pitchFamily="34" charset="-122"/>
                <a:cs typeface="Jost*" pitchFamily="34" charset="-120"/>
              </a:rPr>
              <a:t>The analysis revealed that the hypothesis—that academic stress during exams significantly impacts physical activity and YouTube usage—was not supported by the data. The T-test showed no statistically significant difference in step counts between exam and non-exam periods, suggesting that my physical activity levels remained relatively stable.</a:t>
            </a:r>
            <a:br>
              <a:rPr lang="en-US" sz="1275" spc="38" kern="0" dirty="0" smtClean="0">
                <a:solidFill>
                  <a:srgbClr val="000000"/>
                </a:solidFill>
                <a:latin typeface="Jost*" pitchFamily="34" charset="0"/>
                <a:ea typeface="Jost*" pitchFamily="34" charset="-122"/>
                <a:cs typeface="Jost*" pitchFamily="34" charset="-120"/>
              </a:rPr>
            </a:br>
            <a:r>
              <a:rPr lang="en-US" sz="1275" spc="38" kern="0" dirty="0" smtClean="0">
                <a:solidFill>
                  <a:srgbClr val="000000"/>
                </a:solidFill>
                <a:latin typeface="Jost*" pitchFamily="34" charset="0"/>
                <a:ea typeface="Jost*" pitchFamily="34" charset="-122"/>
                <a:cs typeface="Jost*" pitchFamily="34" charset="-120"/>
              </a:rPr>
              <a:t> Similarly, content preferences on YouTube, such as entertainment versus educational videos, did not show a meaningful shift during exam weeks.</a:t>
            </a:r>
            <a:br>
              <a:rPr lang="en-US" sz="1275" spc="38" kern="0" dirty="0" smtClean="0">
                <a:solidFill>
                  <a:srgbClr val="000000"/>
                </a:solidFill>
                <a:latin typeface="Jost*" pitchFamily="34" charset="0"/>
                <a:ea typeface="Jost*" pitchFamily="34" charset="-122"/>
                <a:cs typeface="Jost*" pitchFamily="34" charset="-120"/>
              </a:rPr>
            </a:br>
            <a:r>
              <a:rPr lang="en-US" sz="1275" spc="38" kern="0" dirty="0" smtClean="0">
                <a:solidFill>
                  <a:srgbClr val="000000"/>
                </a:solidFill>
                <a:latin typeface="Jost*" pitchFamily="34" charset="0"/>
                <a:ea typeface="Jost*" pitchFamily="34" charset="-122"/>
                <a:cs typeface="Jost*" pitchFamily="34" charset="-120"/>
              </a:rPr>
              <a:t/>
            </a:r>
            <a:br>
              <a:rPr lang="en-US" sz="1275" spc="38" kern="0" dirty="0" smtClean="0">
                <a:solidFill>
                  <a:srgbClr val="000000"/>
                </a:solidFill>
                <a:latin typeface="Jost*" pitchFamily="34" charset="0"/>
                <a:ea typeface="Jost*" pitchFamily="34" charset="-122"/>
                <a:cs typeface="Jost*" pitchFamily="34" charset="-120"/>
              </a:rPr>
            </a:br>
            <a:r>
              <a:rPr lang="en-US" sz="1275" spc="38" kern="0" dirty="0" smtClean="0">
                <a:solidFill>
                  <a:srgbClr val="000000"/>
                </a:solidFill>
                <a:latin typeface="Jost*" pitchFamily="34" charset="0"/>
                <a:ea typeface="Jost*" pitchFamily="34" charset="-122"/>
                <a:cs typeface="Jost*" pitchFamily="34" charset="-120"/>
              </a:rPr>
              <a:t> Cluster analysis further indicated no clear patterns linking video counts to step counts. While these findings did not confirm the expected relationship, they provided valuable insights into the stability of my habits during stressful periods. This project demonstrated the importance of data-driven investigations, even when outcomes challenge initial assumptions.</a:t>
            </a:r>
            <a:endParaRPr lang="en-US" dirty="0"/>
          </a:p>
        </p:txBody>
      </p:sp>
      <p:pic>
        <p:nvPicPr>
          <p:cNvPr id="4" name="Object 3" descr="5232511">    </p:cNvPr>
          <p:cNvPicPr>
            <a:picLocks noChangeAspect="1"/>
          </p:cNvPicPr>
          <p:nvPr/>
        </p:nvPicPr>
        <p:blipFill>
          <a:blip r:embed="rId1"/>
          <a:srcRect l="13634" r="13634" t="0" b="0"/>
          <a:stretch/>
        </p:blipFill>
        <p:spPr>
          <a:xfrm>
            <a:off x="542789" y="3323394"/>
            <a:ext cx="3120001" cy="2859850"/>
          </a:xfrm>
          <a:prstGeom prst="rect">
            <a:avLst/>
          </a:prstGeom>
        </p:spPr>
      </p:pic>
      <p:pic>
        <p:nvPicPr>
          <p:cNvPr id="5" name="Object 4" descr="7tMrynb3aS0">    </p:cNvPr>
          <p:cNvPicPr>
            <a:picLocks noChangeAspect="1"/>
          </p:cNvPicPr>
          <p:nvPr/>
        </p:nvPicPr>
        <p:blipFill>
          <a:blip r:embed="rId2"/>
          <a:srcRect l="15171" r="15171" t="0" b="0"/>
          <a:stretch/>
        </p:blipFill>
        <p:spPr>
          <a:xfrm>
            <a:off x="8303724" y="3323394"/>
            <a:ext cx="2608872" cy="2946113"/>
          </a:xfrm>
          <a:prstGeom prst="rect">
            <a:avLst/>
          </a:prstGeom>
        </p:spPr>
      </p:pic>
      <p:pic>
        <p:nvPicPr>
          <p:cNvPr id="6" name="Object 5" descr="2372183">    </p:cNvPr>
          <p:cNvPicPr>
            <a:picLocks noChangeAspect="1"/>
          </p:cNvPicPr>
          <p:nvPr/>
        </p:nvPicPr>
        <p:blipFill>
          <a:blip r:embed="rId3"/>
          <a:srcRect l="8776" r="8776" t="0" b="0"/>
          <a:stretch/>
        </p:blipFill>
        <p:spPr>
          <a:xfrm>
            <a:off x="4056636" y="3323394"/>
            <a:ext cx="3434279" cy="2781256"/>
          </a:xfrm>
          <a:prstGeom prst="rect">
            <a:avLst/>
          </a:prstGeom>
        </p:spPr>
      </p:pic>
    </p:spTree>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c8d0ab"/>
        </a:solidFill>
        <a:effectLst/>
      </p:bgPr>
    </p:bg>
    <p:spTree>
      <p:nvGrpSpPr>
        <p:cNvPr id="1" name=""/>
        <p:cNvGrpSpPr/>
        <p:nvPr/>
      </p:nvGrpSpPr>
      <p:grpSpPr>
        <a:xfrm>
          <a:off x="0" y="0"/>
          <a:ext cx="0" cy="0"/>
          <a:chOff x="0" y="0"/>
          <a:chExt cx="0" cy="0"/>
        </a:xfrm>
      </p:grpSpPr>
      <p:sp>
        <p:nvSpPr>
          <p:cNvPr id="2" name="Object 1"/>
          <p:cNvSpPr/>
          <p:nvPr/>
        </p:nvSpPr>
        <p:spPr>
          <a:xfrm>
            <a:off x="485654" y="486963"/>
            <a:ext cx="11305283" cy="418995"/>
          </a:xfrm>
          <a:prstGeom prst="rect">
            <a:avLst/>
          </a:prstGeom>
          <a:noFill/>
        </p:spPr>
        <p:txBody>
          <a:bodyPr wrap="square" rtlCol="0" anchor="t" bIns="0" lIns="0" rIns="0" tIns="0"/>
          <a:lstStyle/>
          <a:p>
            <a:pPr algn="l">
              <a:lnSpc>
                <a:spcPts val="3360"/>
              </a:lnSpc>
              <a:buNone/>
            </a:pPr>
            <a:r>
              <a:rPr lang="en-US" sz="3000" spc="90" kern="0" dirty="0" smtClean="0">
                <a:solidFill>
                  <a:srgbClr val="000000"/>
                </a:solidFill>
                <a:latin typeface="Jost*" pitchFamily="34" charset="0"/>
                <a:ea typeface="Jost*" pitchFamily="34" charset="-122"/>
                <a:cs typeface="Jost*" pitchFamily="34" charset="-120"/>
              </a:rPr>
              <a:t>LIMITATIONS AND FUTURE WORK</a:t>
            </a:r>
            <a:endParaRPr lang="en-US" dirty="0"/>
          </a:p>
        </p:txBody>
      </p:sp>
      <p:sp>
        <p:nvSpPr>
          <p:cNvPr id="3" name="Object 2"/>
          <p:cNvSpPr/>
          <p:nvPr/>
        </p:nvSpPr>
        <p:spPr>
          <a:xfrm>
            <a:off x="485654" y="1044631"/>
            <a:ext cx="11305283" cy="2399700"/>
          </a:xfrm>
          <a:prstGeom prst="rect">
            <a:avLst/>
          </a:prstGeom>
          <a:noFill/>
        </p:spPr>
        <p:txBody>
          <a:bodyPr wrap="square" rtlCol="0" anchor="t" bIns="0" lIns="0" rIns="0" tIns="0"/>
          <a:lstStyle/>
          <a:p>
            <a:pPr algn="l">
              <a:lnSpc>
                <a:spcPts val="2107"/>
              </a:lnSpc>
              <a:spcBef>
                <a:spcPts val="1071"/>
              </a:spcBef>
              <a:buNone/>
            </a:pPr>
            <a:r>
              <a:rPr lang="en-US" sz="1584" spc="47" kern="0" dirty="0" smtClean="0">
                <a:solidFill>
                  <a:srgbClr val="000000">
                    <a:alpha val="80000"/>
                  </a:srgbClr>
                </a:solidFill>
                <a:latin typeface="Jost*" pitchFamily="34" charset="0"/>
                <a:ea typeface="Jost*" pitchFamily="34" charset="-122"/>
                <a:cs typeface="Jost*" pitchFamily="34" charset="-120"/>
              </a:rPr>
              <a:t>This project had some limitations that may have affected the results. First, the data only covered a short period, which might not show long-term patterns or seasonal changes in behavior. Second, the process of categorizing genres and content was done manually, which could introduce some errors or biases. Also, the analysis mainly used basic statistical methods and could be improved with more advanced machine learning techniques to find deeper patterns or relationships.In the future, the project could be expanded by using data from a longer period, adding extra information like mood or activity logs, and applying real-time analysis. Using advanced methods like causal analysis or time-series forecasting could also provide better insights into how external factors impact personal habits. Overall, this project helped me appreciate the potential of data science to understand behavior, and it has motivated me to keep learning and improving my skills in this exciting field.</a:t>
            </a:r>
            <a:endParaRPr lang="en-US" dirty="0"/>
          </a:p>
        </p:txBody>
      </p:sp>
      <p:pic>
        <p:nvPicPr>
          <p:cNvPr id="4" name="Object 3"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670557" y="4540800"/>
            <a:ext cx="647538" cy="628493"/>
          </a:xfrm>
          <a:prstGeom prst="rect">
            <a:avLst/>
          </a:prstGeom>
        </p:spPr>
      </p:pic>
      <p:pic>
        <p:nvPicPr>
          <p:cNvPr id="5" name="Object 4"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4818" y="4555681"/>
            <a:ext cx="638015" cy="638015"/>
          </a:xfrm>
          <a:prstGeom prst="rect">
            <a:avLst/>
          </a:prstGeom>
        </p:spPr>
      </p:pic>
      <p:pic>
        <p:nvPicPr>
          <p:cNvPr id="6" name="Object 5"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4094" y="4600317"/>
            <a:ext cx="638015" cy="552312"/>
          </a:xfrm>
          <a:prstGeom prst="rect">
            <a:avLst/>
          </a:prstGeom>
        </p:spPr>
      </p:pic>
      <p:pic>
        <p:nvPicPr>
          <p:cNvPr id="7" name="Object 6"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11470" y="4563117"/>
            <a:ext cx="561835" cy="618970"/>
          </a:xfrm>
          <a:prstGeom prst="rect">
            <a:avLst/>
          </a:prstGeom>
        </p:spPr>
      </p:pic>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c8d0ab"/>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18995"/>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MOTIVATION</a:t>
            </a:r>
            <a:endParaRPr lang="en-US" dirty="0"/>
          </a:p>
        </p:txBody>
      </p:sp>
      <p:sp>
        <p:nvSpPr>
          <p:cNvPr id="3" name="Object 2"/>
          <p:cNvSpPr/>
          <p:nvPr/>
        </p:nvSpPr>
        <p:spPr>
          <a:xfrm>
            <a:off x="580880" y="1904375"/>
            <a:ext cx="5719121" cy="4122104"/>
          </a:xfrm>
          <a:prstGeom prst="rect">
            <a:avLst/>
          </a:prstGeom>
          <a:noFill/>
        </p:spPr>
        <p:txBody>
          <a:bodyPr wrap="square" rtlCol="0" anchor="t" bIns="0" lIns="0" rIns="0" tIns="0"/>
          <a:lstStyle/>
          <a:p>
            <a:pPr algn="l" marL="242900" indent="-242900">
              <a:lnSpc>
                <a:spcPts val="2552"/>
              </a:lnSpc>
              <a:buSzPct val="100000"/>
              <a:buChar char="•"/>
            </a:pPr>
            <a:r>
              <a:rPr lang="en-US" sz="2025" spc="61" kern="0" dirty="0" smtClean="0">
                <a:solidFill>
                  <a:srgbClr val="000000"/>
                </a:solidFill>
                <a:latin typeface="Jost*" pitchFamily="34" charset="0"/>
                <a:ea typeface="Jost*" pitchFamily="34" charset="-122"/>
                <a:cs typeface="Jost*" pitchFamily="34" charset="-120"/>
              </a:rPr>
              <a:t>Academic stress shapes our habits in unexpected ways. Through this project, I aimed to explore how exam periods influence my daily routines, from YouTube usage to physical activity.</a:t>
            </a:r>
          </a:p>
          <a:p>
            <a:pPr algn="l" marL="242900" indent="-242900">
              <a:lnSpc>
                <a:spcPts val="2552"/>
              </a:lnSpc>
              <a:spcBef>
                <a:spcPts val="1829"/>
              </a:spcBef>
              <a:buSzPct val="100000"/>
              <a:buChar char="•"/>
            </a:pPr>
            <a:r>
              <a:rPr lang="en-US" sz="2025" spc="61" kern="0" dirty="0" smtClean="0">
                <a:solidFill>
                  <a:srgbClr val="000000"/>
                </a:solidFill>
                <a:latin typeface="Jost*" pitchFamily="34" charset="0"/>
                <a:ea typeface="Jost*" pitchFamily="34" charset="-122"/>
                <a:cs typeface="Jost*" pitchFamily="34" charset="-120"/>
              </a:rPr>
              <a:t>Understanding these patterns helps me uncover the hidden connections between stress, productivity, and well-being. By reflecting on my habits, I hope to inspire healthier routines and encourage others to be mindful of their own behaviors during challenging times.</a:t>
            </a:r>
            <a:endParaRPr lang="en-US" dirty="0"/>
          </a:p>
        </p:txBody>
      </p:sp>
      <p:pic>
        <p:nvPicPr>
          <p:cNvPr id="4" name="Object 3" descr="7567529">    </p:cNvPr>
          <p:cNvPicPr>
            <a:picLocks noChangeAspect="1"/>
          </p:cNvPicPr>
          <p:nvPr/>
        </p:nvPicPr>
        <p:blipFill>
          <a:blip r:embed="rId1"/>
          <a:srcRect l="0" r="0" t="12189" b="12189"/>
          <a:stretch/>
        </p:blipFill>
        <p:spPr>
          <a:xfrm>
            <a:off x="6342064" y="1666458"/>
            <a:ext cx="3881477" cy="4402916"/>
          </a:xfrm>
          <a:prstGeom prst="rect">
            <a:avLst/>
          </a:prstGeom>
        </p:spPr>
      </p:pic>
      <p:sp>
        <p:nvSpPr>
          <p:cNvPr id="5" name="Object 4"/>
          <p:cNvSpPr/>
          <p:nvPr/>
        </p:nvSpPr>
        <p:spPr>
          <a:xfrm>
            <a:off x="6342064" y="1666458"/>
            <a:ext cx="3881477" cy="4402916"/>
          </a:xfrm>
          <a:prstGeom prst="rect">
            <a:avLst/>
          </a:prstGeom>
          <a:noFill/>
          <a:ln w="25400">
            <a:solidFill>
              <a:srgbClr val="071023"/>
            </a:solidFill>
            <a:prstDash val="solid"/>
            <a:miter lim="800000"/>
          </a:ln>
        </p:spPr>
      </p:sp>
    </p:spTree>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c8d0ab"/>
        </a:solidFill>
        <a:effectLst/>
      </p:bgPr>
    </p:bg>
    <p:spTree>
      <p:nvGrpSpPr>
        <p:cNvPr id="1" name=""/>
        <p:cNvGrpSpPr/>
        <p:nvPr/>
      </p:nvGrpSpPr>
      <p:grpSpPr>
        <a:xfrm>
          <a:off x="0" y="0"/>
          <a:ext cx="0" cy="0"/>
          <a:chOff x="0" y="0"/>
          <a:chExt cx="0" cy="0"/>
        </a:xfrm>
      </p:grpSpPr>
      <p:sp>
        <p:nvSpPr>
          <p:cNvPr id="2" name="Object 1"/>
          <p:cNvSpPr/>
          <p:nvPr/>
        </p:nvSpPr>
        <p:spPr>
          <a:xfrm>
            <a:off x="1218895" y="693068"/>
            <a:ext cx="9331809" cy="799900"/>
          </a:xfrm>
          <a:prstGeom prst="rect">
            <a:avLst/>
          </a:prstGeom>
          <a:noFill/>
        </p:spPr>
        <p:txBody>
          <a:bodyPr wrap="square" rtlCol="0" anchor="t" bIns="0" lIns="0" rIns="0" tIns="0"/>
          <a:lstStyle/>
          <a:p>
            <a:pPr algn="l">
              <a:lnSpc>
                <a:spcPts val="2107"/>
              </a:lnSpc>
              <a:buNone/>
            </a:pPr>
            <a:r>
              <a:rPr lang="en-US" b="1" sz="1584" spc="47" kern="0" dirty="0" smtClean="0">
                <a:solidFill>
                  <a:srgbClr val="000000">
                    <a:alpha val="80000"/>
                  </a:srgbClr>
                </a:solidFill>
                <a:latin typeface="Jost*" pitchFamily="34" charset="0"/>
                <a:ea typeface="Jost*" pitchFamily="34" charset="-122"/>
                <a:cs typeface="Jost*" pitchFamily="34" charset="-120"/>
              </a:rPr>
              <a:t>Thank you all for your time and attention! I truly appreciate your interest in my project. I hope it sparked some curiosity and inspired new ideas. It’s been a pleasure sharing this journey with you! 😊</a:t>
            </a:r>
            <a:endParaRPr lang="en-US" dirty="0"/>
          </a:p>
        </p:txBody>
      </p:sp>
      <p:pic>
        <p:nvPicPr>
          <p:cNvPr id="3" name="Object 2" descr="">    </p:cNvPr>
          <p:cNvPicPr>
            <a:picLocks noChangeAspect="1"/>
          </p:cNvPicPr>
          <p:nvPr/>
        </p:nvPicPr>
        <p:blipFill>
          <a:blip r:embed="rId1"/>
          <a:srcRect l="0" r="0" t="7445" b="7445"/>
          <a:stretch/>
        </p:blipFill>
        <p:spPr>
          <a:xfrm>
            <a:off x="1761684" y="1914046"/>
            <a:ext cx="7734846" cy="4390897"/>
          </a:xfrm>
          <a:prstGeom prst="rect">
            <a:avLst/>
          </a:prstGeom>
        </p:spPr>
      </p:pic>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c8d0ab"/>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18995"/>
          </a:xfrm>
          <a:prstGeom prst="rect">
            <a:avLst/>
          </a:prstGeom>
          <a:noFill/>
        </p:spPr>
        <p:txBody>
          <a:bodyPr wrap="square" rtlCol="0" anchor="t" bIns="0" lIns="0" rIns="0" tIns="0"/>
          <a:lstStyle/>
          <a:p>
            <a:pPr algn="ctr">
              <a:lnSpc>
                <a:spcPts val="3360"/>
              </a:lnSpc>
              <a:buNone/>
            </a:pPr>
            <a:r>
              <a:rPr lang="en-US" sz="3000" spc="90" kern="0" dirty="0" smtClean="0">
                <a:solidFill>
                  <a:srgbClr val="283d6b"/>
                </a:solidFill>
                <a:latin typeface="Jost*" pitchFamily="34" charset="0"/>
                <a:ea typeface="Jost*" pitchFamily="34" charset="-122"/>
                <a:cs typeface="Jost*" pitchFamily="34" charset="-120"/>
              </a:rPr>
              <a:t>INTRODUCTION</a:t>
            </a:r>
            <a:endParaRPr lang="en-US" dirty="0"/>
          </a:p>
        </p:txBody>
      </p:sp>
      <p:pic>
        <p:nvPicPr>
          <p:cNvPr id="3" name="Object 2" descr="">    </p:cNvPr>
          <p:cNvPicPr>
            <a:picLocks noChangeAspect="1"/>
          </p:cNvPicPr>
          <p:nvPr/>
        </p:nvPicPr>
        <p:blipFill>
          <a:blip r:embed="rId1"/>
          <a:srcRect l="0" r="0" t="26909" b="26909"/>
          <a:stretch/>
        </p:blipFill>
        <p:spPr>
          <a:xfrm>
            <a:off x="1476006" y="1580755"/>
            <a:ext cx="1428393" cy="1428393"/>
          </a:xfrm>
          <a:prstGeom prst="rect">
            <a:avLst/>
          </a:prstGeom>
        </p:spPr>
      </p:pic>
      <p:sp>
        <p:nvSpPr>
          <p:cNvPr id="4" name="Object 3"/>
          <p:cNvSpPr/>
          <p:nvPr/>
        </p:nvSpPr>
        <p:spPr>
          <a:xfrm>
            <a:off x="299486" y="3098571"/>
            <a:ext cx="3781432" cy="257111"/>
          </a:xfrm>
          <a:prstGeom prst="rect">
            <a:avLst/>
          </a:prstGeom>
          <a:noFill/>
        </p:spPr>
        <p:txBody>
          <a:bodyPr wrap="square" rtlCol="0" anchor="t" bIns="0" lIns="0" rIns="0" tIns="0"/>
          <a:lstStyle/>
          <a:p>
            <a:pPr algn="ctr">
              <a:lnSpc>
                <a:spcPts val="2042"/>
              </a:lnSpc>
              <a:buNone/>
            </a:pPr>
            <a:r>
              <a:rPr lang="en-US" sz="1620" spc="49" kern="0" dirty="0" smtClean="0">
                <a:solidFill>
                  <a:srgbClr val="283d6b"/>
                </a:solidFill>
                <a:latin typeface="Jost*" pitchFamily="34" charset="0"/>
                <a:ea typeface="Jost*" pitchFamily="34" charset="-122"/>
                <a:cs typeface="Jost*" pitchFamily="34" charset="-120"/>
              </a:rPr>
              <a:t>Apple Health Step Count</a:t>
            </a:r>
            <a:endParaRPr lang="en-US" dirty="0"/>
          </a:p>
        </p:txBody>
      </p:sp>
      <p:sp>
        <p:nvSpPr>
          <p:cNvPr id="5" name="Object 4"/>
          <p:cNvSpPr/>
          <p:nvPr/>
        </p:nvSpPr>
        <p:spPr>
          <a:xfrm>
            <a:off x="299486" y="3434838"/>
            <a:ext cx="3781432" cy="657061"/>
          </a:xfrm>
          <a:prstGeom prst="rect">
            <a:avLst/>
          </a:prstGeom>
          <a:noFill/>
        </p:spPr>
        <p:txBody>
          <a:bodyPr wrap="square" rtlCol="0" anchor="t" bIns="0" lIns="0" rIns="0" tIns="0"/>
          <a:lstStyle/>
          <a:p>
            <a:pPr algn="ctr">
              <a:lnSpc>
                <a:spcPts val="1756"/>
              </a:lnSpc>
              <a:spcBef>
                <a:spcPts val="612"/>
              </a:spcBef>
              <a:buNone/>
            </a:pPr>
            <a:r>
              <a:rPr lang="en-US" sz="1320" spc="40" kern="0" dirty="0" smtClean="0">
                <a:solidFill>
                  <a:srgbClr val="000000">
                    <a:alpha val="80000"/>
                  </a:srgbClr>
                </a:solidFill>
                <a:latin typeface="Jost*" pitchFamily="34" charset="0"/>
                <a:ea typeface="Jost*" pitchFamily="34" charset="-122"/>
                <a:cs typeface="Jost*" pitchFamily="34" charset="-120"/>
              </a:rPr>
              <a:t>Analyzing the step count data from users' Apple Health app to understand their physical activity patterns.</a:t>
            </a:r>
            <a:endParaRPr lang="en-US" dirty="0"/>
          </a:p>
        </p:txBody>
      </p:sp>
      <p:pic>
        <p:nvPicPr>
          <p:cNvPr id="6" name="Object 5" descr="">    </p:cNvPr>
          <p:cNvPicPr>
            <a:picLocks noChangeAspect="1"/>
          </p:cNvPicPr>
          <p:nvPr/>
        </p:nvPicPr>
        <p:blipFill>
          <a:blip r:embed="rId2"/>
          <a:srcRect l="0" r="0" t="0" b="0"/>
          <a:stretch/>
        </p:blipFill>
        <p:spPr>
          <a:xfrm>
            <a:off x="5380280" y="1580755"/>
            <a:ext cx="1428393" cy="1428393"/>
          </a:xfrm>
          <a:prstGeom prst="rect">
            <a:avLst/>
          </a:prstGeom>
        </p:spPr>
      </p:pic>
      <p:sp>
        <p:nvSpPr>
          <p:cNvPr id="7" name="Object 6"/>
          <p:cNvSpPr/>
          <p:nvPr/>
        </p:nvSpPr>
        <p:spPr>
          <a:xfrm>
            <a:off x="4355646" y="3098571"/>
            <a:ext cx="3477660" cy="257111"/>
          </a:xfrm>
          <a:prstGeom prst="rect">
            <a:avLst/>
          </a:prstGeom>
          <a:noFill/>
        </p:spPr>
        <p:txBody>
          <a:bodyPr wrap="square" rtlCol="0" anchor="t" bIns="0" lIns="0" rIns="0" tIns="0"/>
          <a:lstStyle/>
          <a:p>
            <a:pPr algn="ctr">
              <a:lnSpc>
                <a:spcPts val="2042"/>
              </a:lnSpc>
              <a:buNone/>
            </a:pPr>
            <a:r>
              <a:rPr lang="en-US" sz="1620" spc="49" kern="0" dirty="0" smtClean="0">
                <a:solidFill>
                  <a:srgbClr val="283d6b"/>
                </a:solidFill>
                <a:latin typeface="Jost*" pitchFamily="34" charset="0"/>
                <a:ea typeface="Jost*" pitchFamily="34" charset="-122"/>
                <a:cs typeface="Jost*" pitchFamily="34" charset="-120"/>
              </a:rPr>
              <a:t>YouTube Usage Data</a:t>
            </a:r>
            <a:endParaRPr lang="en-US" dirty="0"/>
          </a:p>
        </p:txBody>
      </p:sp>
      <p:sp>
        <p:nvSpPr>
          <p:cNvPr id="8" name="Object 7"/>
          <p:cNvSpPr/>
          <p:nvPr/>
        </p:nvSpPr>
        <p:spPr>
          <a:xfrm>
            <a:off x="4355646" y="3434838"/>
            <a:ext cx="3477660" cy="657061"/>
          </a:xfrm>
          <a:prstGeom prst="rect">
            <a:avLst/>
          </a:prstGeom>
          <a:noFill/>
        </p:spPr>
        <p:txBody>
          <a:bodyPr wrap="square" rtlCol="0" anchor="t" bIns="0" lIns="0" rIns="0" tIns="0"/>
          <a:lstStyle/>
          <a:p>
            <a:pPr algn="ctr">
              <a:lnSpc>
                <a:spcPts val="1756"/>
              </a:lnSpc>
              <a:spcBef>
                <a:spcPts val="612"/>
              </a:spcBef>
              <a:buNone/>
            </a:pPr>
            <a:r>
              <a:rPr lang="en-US" sz="1320" spc="40" kern="0" dirty="0" smtClean="0">
                <a:solidFill>
                  <a:srgbClr val="000000">
                    <a:alpha val="80000"/>
                  </a:srgbClr>
                </a:solidFill>
                <a:latin typeface="Jost*" pitchFamily="34" charset="0"/>
                <a:ea typeface="Jost*" pitchFamily="34" charset="-122"/>
                <a:cs typeface="Jost*" pitchFamily="34" charset="-120"/>
              </a:rPr>
              <a:t>Examining my usage  on YouTube and the types of videos watched to understand my behaviors in and out of the exam periods. </a:t>
            </a:r>
            <a:endParaRPr lang="en-US" dirty="0"/>
          </a:p>
        </p:txBody>
      </p:sp>
      <p:pic>
        <p:nvPicPr>
          <p:cNvPr id="9" name="Object 8" descr="">    </p:cNvPr>
          <p:cNvPicPr>
            <a:picLocks noChangeAspect="1"/>
          </p:cNvPicPr>
          <p:nvPr/>
        </p:nvPicPr>
        <p:blipFill>
          <a:blip r:embed="rId3"/>
          <a:srcRect l="3488" r="3488" t="-38876" b="-38876"/>
          <a:stretch/>
        </p:blipFill>
        <p:spPr>
          <a:xfrm>
            <a:off x="9284553" y="1580755"/>
            <a:ext cx="1428393" cy="1428393"/>
          </a:xfrm>
          <a:prstGeom prst="rect">
            <a:avLst/>
          </a:prstGeom>
        </p:spPr>
      </p:pic>
      <p:sp>
        <p:nvSpPr>
          <p:cNvPr id="10" name="Object 9"/>
          <p:cNvSpPr/>
          <p:nvPr/>
        </p:nvSpPr>
        <p:spPr>
          <a:xfrm>
            <a:off x="8077561" y="3098571"/>
            <a:ext cx="3823331" cy="257111"/>
          </a:xfrm>
          <a:prstGeom prst="rect">
            <a:avLst/>
          </a:prstGeom>
          <a:noFill/>
        </p:spPr>
        <p:txBody>
          <a:bodyPr wrap="square" rtlCol="0" anchor="t" bIns="0" lIns="0" rIns="0" tIns="0"/>
          <a:lstStyle/>
          <a:p>
            <a:pPr algn="ctr">
              <a:lnSpc>
                <a:spcPts val="2042"/>
              </a:lnSpc>
              <a:buNone/>
            </a:pPr>
            <a:r>
              <a:rPr lang="en-US" sz="1620" spc="49" kern="0" dirty="0" smtClean="0">
                <a:solidFill>
                  <a:srgbClr val="283d6b"/>
                </a:solidFill>
                <a:latin typeface="Jost*" pitchFamily="34" charset="0"/>
                <a:ea typeface="Jost*" pitchFamily="34" charset="-122"/>
                <a:cs typeface="Jost*" pitchFamily="34" charset="-120"/>
              </a:rPr>
              <a:t>Visualization methods</a:t>
            </a:r>
            <a:endParaRPr lang="en-US" dirty="0"/>
          </a:p>
        </p:txBody>
      </p:sp>
      <p:sp>
        <p:nvSpPr>
          <p:cNvPr id="11" name="Object 10"/>
          <p:cNvSpPr/>
          <p:nvPr/>
        </p:nvSpPr>
        <p:spPr>
          <a:xfrm>
            <a:off x="8077561" y="3434838"/>
            <a:ext cx="3823331" cy="876081"/>
          </a:xfrm>
          <a:prstGeom prst="rect">
            <a:avLst/>
          </a:prstGeom>
          <a:noFill/>
        </p:spPr>
        <p:txBody>
          <a:bodyPr wrap="square" rtlCol="0" anchor="t" bIns="0" lIns="0" rIns="0" tIns="0"/>
          <a:lstStyle/>
          <a:p>
            <a:pPr algn="ctr">
              <a:lnSpc>
                <a:spcPts val="1756"/>
              </a:lnSpc>
              <a:spcBef>
                <a:spcPts val="612"/>
              </a:spcBef>
              <a:buNone/>
            </a:pPr>
            <a:r>
              <a:rPr lang="en-US" sz="1320" spc="40" kern="0" dirty="0" smtClean="0">
                <a:solidFill>
                  <a:srgbClr val="000000">
                    <a:alpha val="80000"/>
                  </a:srgbClr>
                </a:solidFill>
                <a:latin typeface="Jost*" pitchFamily="34" charset="0"/>
                <a:ea typeface="Jost*" pitchFamily="34" charset="-122"/>
                <a:cs typeface="Jost*" pitchFamily="34" charset="-120"/>
              </a:rPr>
              <a:t>Investigating the potential relationship between step count and YouTube usage to uncover insights about my behaviour when the exam comes.</a:t>
            </a:r>
            <a:endParaRPr lang="en-US" dirty="0"/>
          </a:p>
        </p:txBody>
      </p:sp>
      <p:sp>
        <p:nvSpPr>
          <p:cNvPr id="12" name="Object 11"/>
          <p:cNvSpPr/>
          <p:nvPr/>
        </p:nvSpPr>
        <p:spPr>
          <a:xfrm>
            <a:off x="0" y="4799400"/>
            <a:ext cx="12188952" cy="2056886"/>
          </a:xfrm>
          <a:prstGeom prst="rect">
            <a:avLst/>
          </a:prstGeom>
          <a:solidFill>
            <a:srgbClr val="a4bab7"/>
          </a:solidFill>
        </p:spPr>
      </p:sp>
      <p:sp>
        <p:nvSpPr>
          <p:cNvPr id="13" name="Object 12"/>
          <p:cNvSpPr/>
          <p:nvPr/>
        </p:nvSpPr>
        <p:spPr>
          <a:xfrm>
            <a:off x="-219020" y="5113497"/>
            <a:ext cx="12626992" cy="971307"/>
          </a:xfrm>
          <a:prstGeom prst="rect">
            <a:avLst/>
          </a:prstGeom>
          <a:noFill/>
        </p:spPr>
        <p:txBody>
          <a:bodyPr wrap="square" rtlCol="0" anchor="ctr" bIns="0" lIns="0" rIns="0" tIns="0"/>
          <a:lstStyle/>
          <a:p>
            <a:pPr algn="ctr">
              <a:lnSpc>
                <a:spcPts val="2552"/>
              </a:lnSpc>
              <a:buNone/>
            </a:pPr>
            <a:r>
              <a:rPr lang="en-US" sz="2025" spc="61" kern="0" dirty="0" smtClean="0">
                <a:solidFill>
                  <a:srgbClr val="000000"/>
                </a:solidFill>
                <a:latin typeface="Jost*" pitchFamily="34" charset="0"/>
                <a:ea typeface="Jost*" pitchFamily="34" charset="-122"/>
                <a:cs typeface="Jost*" pitchFamily="34" charset="-120"/>
              </a:rPr>
              <a:t>By exploring the connection between physical activity and digital media consumption, this presentation aims to provide valuable insights into the overall well-being and lifestyle habits of me in the exam periods</a:t>
            </a:r>
            <a:endParaRPr lang="en-US" dirty="0"/>
          </a:p>
        </p:txBody>
      </p:sp>
      <p:sp>
        <p:nvSpPr>
          <p:cNvPr id="14" name="Object 13"/>
          <p:cNvSpPr/>
          <p:nvPr/>
        </p:nvSpPr>
        <p:spPr>
          <a:xfrm>
            <a:off x="-219020" y="6226454"/>
            <a:ext cx="12626992" cy="323769"/>
          </a:xfrm>
          <a:prstGeom prst="rect">
            <a:avLst/>
          </a:prstGeom>
          <a:noFill/>
        </p:spPr>
        <p:txBody>
          <a:bodyPr wrap="square" rtlCol="0" anchor="ctr" bIns="0" lIns="0" rIns="0" tIns="0"/>
          <a:lstStyle/>
          <a:p>
            <a:pPr algn="ctr">
              <a:lnSpc>
                <a:spcPts val="2552"/>
              </a:lnSpc>
              <a:spcBef>
                <a:spcPts val="1094"/>
              </a:spcBef>
              <a:buNone/>
            </a:pPr>
            <a:r>
              <a:rPr lang="en-US" sz="2025" spc="61" kern="0" dirty="0" smtClean="0">
                <a:solidFill>
                  <a:srgbClr val="000000"/>
                </a:solidFill>
                <a:latin typeface="Jost*" pitchFamily="34" charset="0"/>
                <a:ea typeface="Jost*" pitchFamily="34" charset="-122"/>
                <a:cs typeface="Jost*" pitchFamily="34" charset="-120"/>
              </a:rPr>
              <a:t>.</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c8d0ab"/>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18995"/>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MY YOUTUBE USAGE</a:t>
            </a:r>
            <a:endParaRPr lang="en-US" dirty="0"/>
          </a:p>
        </p:txBody>
      </p:sp>
      <p:sp>
        <p:nvSpPr>
          <p:cNvPr id="3" name="Object 2"/>
          <p:cNvSpPr/>
          <p:nvPr/>
        </p:nvSpPr>
        <p:spPr>
          <a:xfrm>
            <a:off x="0" y="958957"/>
            <a:ext cx="12188952" cy="276156"/>
          </a:xfrm>
          <a:prstGeom prst="rect">
            <a:avLst/>
          </a:prstGeom>
          <a:noFill/>
        </p:spPr>
        <p:txBody>
          <a:bodyPr wrap="square" rtlCol="0" anchor="t" bIns="0" lIns="0" rIns="0" tIns="0"/>
          <a:lstStyle/>
          <a:p>
            <a:pPr algn="ctr">
              <a:lnSpc>
                <a:spcPts val="2195"/>
              </a:lnSpc>
              <a:spcBef>
                <a:spcPts val="1052"/>
              </a:spcBef>
              <a:buNone/>
            </a:pPr>
            <a:r>
              <a:rPr lang="en-US" sz="1650" spc="50" kern="0" dirty="0" smtClean="0">
                <a:solidFill>
                  <a:srgbClr val="000000">
                    <a:alpha val="80000"/>
                  </a:srgbClr>
                </a:solidFill>
                <a:latin typeface="Jost*" pitchFamily="34" charset="0"/>
                <a:ea typeface="Jost*" pitchFamily="34" charset="-122"/>
                <a:cs typeface="Jost*" pitchFamily="34" charset="-120"/>
              </a:rPr>
              <a:t>First,ı started with analyzing my YouTube usage data in the exam periods versus non-exam periods</a:t>
            </a:r>
            <a:endParaRPr lang="en-US" dirty="0"/>
          </a:p>
        </p:txBody>
      </p:sp>
      <p:sp>
        <p:nvSpPr>
          <p:cNvPr id="4" name="Object 3"/>
          <p:cNvSpPr/>
          <p:nvPr/>
        </p:nvSpPr>
        <p:spPr>
          <a:xfrm>
            <a:off x="476131" y="1647413"/>
            <a:ext cx="5523119" cy="3875706"/>
          </a:xfrm>
          <a:prstGeom prst="rect">
            <a:avLst/>
          </a:prstGeom>
          <a:solidFill>
            <a:srgbClr val="ffffff"/>
          </a:solidFill>
        </p:spPr>
      </p:sp>
      <p:pic>
        <p:nvPicPr>
          <p:cNvPr id="5" name="Object 4" descr="dailyvideos1.png">    </p:cNvPr>
          <p:cNvPicPr>
            <a:picLocks noChangeAspect="1"/>
          </p:cNvPicPr>
          <p:nvPr/>
        </p:nvPicPr>
        <p:blipFill>
          <a:blip r:embed="rId1"/>
          <a:srcRect l="160" r="160" t="-20481" b="-20481"/>
          <a:stretch/>
        </p:blipFill>
        <p:spPr>
          <a:xfrm>
            <a:off x="476131" y="1647413"/>
            <a:ext cx="5523119" cy="3875706"/>
          </a:xfrm>
          <a:prstGeom prst="rect">
            <a:avLst/>
          </a:prstGeom>
        </p:spPr>
      </p:pic>
      <p:sp>
        <p:nvSpPr>
          <p:cNvPr id="6" name="Object 5"/>
          <p:cNvSpPr/>
          <p:nvPr/>
        </p:nvSpPr>
        <p:spPr>
          <a:xfrm>
            <a:off x="199975" y="5660155"/>
            <a:ext cx="6075431" cy="257111"/>
          </a:xfrm>
          <a:prstGeom prst="rect">
            <a:avLst/>
          </a:prstGeom>
          <a:noFill/>
        </p:spPr>
        <p:txBody>
          <a:bodyPr wrap="square" rtlCol="0" anchor="t" bIns="0" lIns="0" rIns="0" tIns="0"/>
          <a:lstStyle/>
          <a:p>
            <a:pPr algn="ctr">
              <a:lnSpc>
                <a:spcPts val="2042"/>
              </a:lnSpc>
              <a:buNone/>
            </a:pPr>
            <a:r>
              <a:rPr lang="en-US" sz="1620" spc="49" kern="0" dirty="0" smtClean="0">
                <a:solidFill>
                  <a:srgbClr val="283d6b"/>
                </a:solidFill>
                <a:latin typeface="Jost*" pitchFamily="34" charset="0"/>
                <a:ea typeface="Jost*" pitchFamily="34" charset="-122"/>
                <a:cs typeface="Jost*" pitchFamily="34" charset="-120"/>
              </a:rPr>
              <a:t>Daily Videos Watched</a:t>
            </a:r>
            <a:endParaRPr lang="en-US" dirty="0"/>
          </a:p>
        </p:txBody>
      </p:sp>
      <p:sp>
        <p:nvSpPr>
          <p:cNvPr id="7" name="Object 6"/>
          <p:cNvSpPr/>
          <p:nvPr/>
        </p:nvSpPr>
        <p:spPr>
          <a:xfrm>
            <a:off x="199975" y="5996423"/>
            <a:ext cx="6075431" cy="438040"/>
          </a:xfrm>
          <a:prstGeom prst="rect">
            <a:avLst/>
          </a:prstGeom>
          <a:noFill/>
        </p:spPr>
        <p:txBody>
          <a:bodyPr wrap="square" rtlCol="0" anchor="t" bIns="0" lIns="0" rIns="0" tIns="0"/>
          <a:lstStyle/>
          <a:p>
            <a:pPr algn="ctr">
              <a:lnSpc>
                <a:spcPts val="1756"/>
              </a:lnSpc>
              <a:spcBef>
                <a:spcPts val="612"/>
              </a:spcBef>
              <a:buNone/>
            </a:pPr>
            <a:r>
              <a:rPr lang="en-US" sz="1320" spc="40" kern="0" dirty="0" smtClean="0">
                <a:solidFill>
                  <a:srgbClr val="000000">
                    <a:alpha val="80000"/>
                  </a:srgbClr>
                </a:solidFill>
                <a:latin typeface="Jost*" pitchFamily="34" charset="0"/>
                <a:ea typeface="Jost*" pitchFamily="34" charset="-122"/>
                <a:cs typeface="Jost*" pitchFamily="34" charset="-120"/>
              </a:rPr>
              <a:t>from here,we can see that ı watched more videos when ı have not an exam.</a:t>
            </a:r>
            <a:endParaRPr lang="en-US" dirty="0"/>
          </a:p>
        </p:txBody>
      </p:sp>
      <p:sp>
        <p:nvSpPr>
          <p:cNvPr id="8" name="Object 7"/>
          <p:cNvSpPr/>
          <p:nvPr/>
        </p:nvSpPr>
        <p:spPr>
          <a:xfrm>
            <a:off x="6189702" y="1647413"/>
            <a:ext cx="5523119" cy="3875706"/>
          </a:xfrm>
          <a:prstGeom prst="rect">
            <a:avLst/>
          </a:prstGeom>
          <a:solidFill>
            <a:srgbClr val="ffffff"/>
          </a:solidFill>
        </p:spPr>
      </p:sp>
      <p:pic>
        <p:nvPicPr>
          <p:cNvPr id="9" name="Object 8" descr="Unknown.png">    </p:cNvPr>
          <p:cNvPicPr>
            <a:picLocks noChangeAspect="1"/>
          </p:cNvPicPr>
          <p:nvPr/>
        </p:nvPicPr>
        <p:blipFill>
          <a:blip r:embed="rId2"/>
          <a:srcRect l="-1201" r="-1201" t="-10226" b="-10226"/>
          <a:stretch/>
        </p:blipFill>
        <p:spPr>
          <a:xfrm>
            <a:off x="6189702" y="1647413"/>
            <a:ext cx="5523119" cy="3875706"/>
          </a:xfrm>
          <a:prstGeom prst="rect">
            <a:avLst/>
          </a:prstGeom>
        </p:spPr>
      </p:pic>
      <p:sp>
        <p:nvSpPr>
          <p:cNvPr id="10" name="Object 9"/>
          <p:cNvSpPr/>
          <p:nvPr/>
        </p:nvSpPr>
        <p:spPr>
          <a:xfrm>
            <a:off x="5913546" y="5660155"/>
            <a:ext cx="6075431" cy="257111"/>
          </a:xfrm>
          <a:prstGeom prst="rect">
            <a:avLst/>
          </a:prstGeom>
          <a:noFill/>
        </p:spPr>
        <p:txBody>
          <a:bodyPr wrap="square" rtlCol="0" anchor="t" bIns="0" lIns="0" rIns="0" tIns="0"/>
          <a:lstStyle/>
          <a:p>
            <a:pPr algn="ctr">
              <a:lnSpc>
                <a:spcPts val="2042"/>
              </a:lnSpc>
              <a:buNone/>
            </a:pPr>
            <a:r>
              <a:rPr lang="en-US" sz="1620" spc="49" kern="0" dirty="0" smtClean="0">
                <a:solidFill>
                  <a:srgbClr val="283d6b"/>
                </a:solidFill>
                <a:latin typeface="Jost*" pitchFamily="34" charset="0"/>
                <a:ea typeface="Jost*" pitchFamily="34" charset="-122"/>
                <a:cs typeface="Jost*" pitchFamily="34" charset="-120"/>
              </a:rPr>
              <a:t>Box-plot of the videos</a:t>
            </a:r>
            <a:endParaRPr lang="en-US" dirty="0"/>
          </a:p>
        </p:txBody>
      </p:sp>
      <p:sp>
        <p:nvSpPr>
          <p:cNvPr id="11" name="Object 10"/>
          <p:cNvSpPr/>
          <p:nvPr/>
        </p:nvSpPr>
        <p:spPr>
          <a:xfrm>
            <a:off x="5913546" y="5996423"/>
            <a:ext cx="6075431" cy="219020"/>
          </a:xfrm>
          <a:prstGeom prst="rect">
            <a:avLst/>
          </a:prstGeom>
          <a:noFill/>
        </p:spPr>
        <p:txBody>
          <a:bodyPr wrap="square" rtlCol="0" anchor="t" bIns="0" lIns="0" rIns="0" tIns="0"/>
          <a:lstStyle/>
          <a:p>
            <a:pPr algn="ctr">
              <a:lnSpc>
                <a:spcPts val="1756"/>
              </a:lnSpc>
              <a:spcBef>
                <a:spcPts val="612"/>
              </a:spcBef>
              <a:buNone/>
            </a:pPr>
            <a:r>
              <a:rPr lang="en-US" sz="1320" spc="40" kern="0" dirty="0" smtClean="0">
                <a:solidFill>
                  <a:srgbClr val="000000">
                    <a:alpha val="80000"/>
                  </a:srgbClr>
                </a:solidFill>
                <a:latin typeface="Jost*" pitchFamily="34" charset="0"/>
                <a:ea typeface="Jost*" pitchFamily="34" charset="-122"/>
                <a:cs typeface="Jost*" pitchFamily="34" charset="-120"/>
              </a:rPr>
              <a:t>Similarly,ı watched more videos in the non-exam period.</a:t>
            </a:r>
            <a:endParaRPr lang="en-US" dirty="0"/>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c8d0ab"/>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18995"/>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BUT,HOW ABOUT TYPES OF CONTENT</a:t>
            </a:r>
            <a:endParaRPr lang="en-US" dirty="0"/>
          </a:p>
        </p:txBody>
      </p:sp>
      <p:sp>
        <p:nvSpPr>
          <p:cNvPr id="3" name="Object 2"/>
          <p:cNvSpPr/>
          <p:nvPr/>
        </p:nvSpPr>
        <p:spPr>
          <a:xfrm>
            <a:off x="476131" y="1647413"/>
            <a:ext cx="5523119" cy="4142339"/>
          </a:xfrm>
          <a:prstGeom prst="rect">
            <a:avLst/>
          </a:prstGeom>
          <a:solidFill>
            <a:srgbClr val="ffffff"/>
          </a:solidFill>
        </p:spPr>
      </p:sp>
      <p:pic>
        <p:nvPicPr>
          <p:cNvPr id="4" name="Object 3" descr="top watched channels.png">    </p:cNvPr>
          <p:cNvPicPr>
            <a:picLocks noChangeAspect="1"/>
          </p:cNvPicPr>
          <p:nvPr/>
        </p:nvPicPr>
        <p:blipFill>
          <a:blip r:embed="rId1"/>
          <a:srcRect l="-1939" r="-1939" t="-28247" b="-28247"/>
          <a:stretch/>
        </p:blipFill>
        <p:spPr>
          <a:xfrm>
            <a:off x="476131" y="1647413"/>
            <a:ext cx="5523119" cy="4142339"/>
          </a:xfrm>
          <a:prstGeom prst="rect">
            <a:avLst/>
          </a:prstGeom>
        </p:spPr>
      </p:pic>
      <p:sp>
        <p:nvSpPr>
          <p:cNvPr id="5" name="Object 4"/>
          <p:cNvSpPr/>
          <p:nvPr/>
        </p:nvSpPr>
        <p:spPr>
          <a:xfrm>
            <a:off x="199975" y="5926789"/>
            <a:ext cx="6075431" cy="514221"/>
          </a:xfrm>
          <a:prstGeom prst="rect">
            <a:avLst/>
          </a:prstGeom>
          <a:noFill/>
        </p:spPr>
        <p:txBody>
          <a:bodyPr wrap="square" rtlCol="0" anchor="t" bIns="0" lIns="0" rIns="0" tIns="0"/>
          <a:lstStyle/>
          <a:p>
            <a:pPr algn="ctr">
              <a:lnSpc>
                <a:spcPts val="2042"/>
              </a:lnSpc>
              <a:buNone/>
            </a:pPr>
            <a:r>
              <a:rPr lang="en-US" sz="1620" spc="49" kern="0" dirty="0" smtClean="0">
                <a:solidFill>
                  <a:srgbClr val="000000"/>
                </a:solidFill>
                <a:latin typeface="Jost*" pitchFamily="34" charset="0"/>
                <a:ea typeface="Jost*" pitchFamily="34" charset="-122"/>
                <a:cs typeface="Jost*" pitchFamily="34" charset="-120"/>
              </a:rPr>
              <a:t>Top wached channels shows an unmeaningful distribution ,in other words there is no content difference.</a:t>
            </a:r>
            <a:endParaRPr lang="en-US" dirty="0"/>
          </a:p>
        </p:txBody>
      </p:sp>
      <p:sp>
        <p:nvSpPr>
          <p:cNvPr id="6" name="Object 5"/>
          <p:cNvSpPr/>
          <p:nvPr/>
        </p:nvSpPr>
        <p:spPr>
          <a:xfrm>
            <a:off x="6189702" y="1647413"/>
            <a:ext cx="5523119" cy="4142339"/>
          </a:xfrm>
          <a:prstGeom prst="rect">
            <a:avLst/>
          </a:prstGeom>
          <a:solidFill>
            <a:srgbClr val="ffffff"/>
          </a:solidFill>
        </p:spPr>
      </p:sp>
      <p:pic>
        <p:nvPicPr>
          <p:cNvPr id="7" name="Object 6" descr="piechartexam.png">    </p:cNvPr>
          <p:cNvPicPr>
            <a:picLocks noChangeAspect="1"/>
          </p:cNvPicPr>
          <p:nvPr/>
        </p:nvPicPr>
        <p:blipFill>
          <a:blip r:embed="rId2"/>
          <a:srcRect l="-14150" r="-14150" t="-24" b="-24"/>
          <a:stretch/>
        </p:blipFill>
        <p:spPr>
          <a:xfrm>
            <a:off x="6189702" y="1647413"/>
            <a:ext cx="5523119" cy="4142339"/>
          </a:xfrm>
          <a:prstGeom prst="rect">
            <a:avLst/>
          </a:prstGeom>
        </p:spPr>
      </p:pic>
      <p:sp>
        <p:nvSpPr>
          <p:cNvPr id="8" name="Object 7"/>
          <p:cNvSpPr/>
          <p:nvPr/>
        </p:nvSpPr>
        <p:spPr>
          <a:xfrm>
            <a:off x="5913546" y="5926789"/>
            <a:ext cx="6075431" cy="514221"/>
          </a:xfrm>
          <a:prstGeom prst="rect">
            <a:avLst/>
          </a:prstGeom>
          <a:noFill/>
        </p:spPr>
        <p:txBody>
          <a:bodyPr wrap="square" rtlCol="0" anchor="t" bIns="0" lIns="0" rIns="0" tIns="0"/>
          <a:lstStyle/>
          <a:p>
            <a:pPr algn="ctr">
              <a:lnSpc>
                <a:spcPts val="2042"/>
              </a:lnSpc>
              <a:buNone/>
            </a:pPr>
            <a:r>
              <a:rPr lang="en-US" sz="1620" spc="49" kern="0" dirty="0" smtClean="0">
                <a:solidFill>
                  <a:srgbClr val="000000"/>
                </a:solidFill>
                <a:latin typeface="Jost*" pitchFamily="34" charset="0"/>
                <a:ea typeface="Jost*" pitchFamily="34" charset="-122"/>
                <a:cs typeface="Jost*" pitchFamily="34" charset="-120"/>
              </a:rPr>
              <a:t>Similarly,Socrates Dergi plays a big role in both exam and non-exam periods.</a:t>
            </a:r>
            <a:endParaRPr lang="en-US" dirty="0"/>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c8d0ab"/>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18995"/>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OVERALL OF YOUTUBE USAGE</a:t>
            </a:r>
            <a:endParaRPr lang="en-US" dirty="0"/>
          </a:p>
        </p:txBody>
      </p:sp>
      <p:sp>
        <p:nvSpPr>
          <p:cNvPr id="3" name="Object 2"/>
          <p:cNvSpPr/>
          <p:nvPr/>
        </p:nvSpPr>
        <p:spPr>
          <a:xfrm>
            <a:off x="2237815" y="2271889"/>
            <a:ext cx="8484653" cy="3350474"/>
          </a:xfrm>
          <a:prstGeom prst="rect">
            <a:avLst/>
          </a:prstGeom>
          <a:noFill/>
        </p:spPr>
        <p:txBody>
          <a:bodyPr wrap="square" rtlCol="0" anchor="t" bIns="0" lIns="0" rIns="0" tIns="0"/>
          <a:lstStyle/>
          <a:p>
            <a:pPr algn="l" marL="242900" indent="-242900">
              <a:lnSpc>
                <a:spcPts val="3062"/>
              </a:lnSpc>
              <a:buSzPct val="100000"/>
              <a:buChar char="•"/>
            </a:pPr>
            <a:r>
              <a:rPr lang="en-US" sz="2430" spc="73" kern="0" dirty="0" smtClean="0">
                <a:solidFill>
                  <a:srgbClr val="000000"/>
                </a:solidFill>
                <a:latin typeface="Jost*" pitchFamily="34" charset="0"/>
                <a:ea typeface="Jost*" pitchFamily="34" charset="-122"/>
                <a:cs typeface="Jost*" pitchFamily="34" charset="-120"/>
              </a:rPr>
              <a:t>Firstly,ı selected my exam period from my academic calendar and ı selected the non-exam period by randomly due to randomization rule for testing my hypothesis.</a:t>
            </a:r>
          </a:p>
          <a:p>
            <a:pPr algn="l" marL="242900" indent="-242900">
              <a:lnSpc>
                <a:spcPts val="3062"/>
              </a:lnSpc>
              <a:spcBef>
                <a:spcPts val="2341"/>
              </a:spcBef>
              <a:buSzPct val="100000"/>
              <a:buChar char="•"/>
            </a:pPr>
            <a:r>
              <a:rPr lang="en-US" sz="2430" spc="73" kern="0" dirty="0" smtClean="0">
                <a:solidFill>
                  <a:srgbClr val="000000"/>
                </a:solidFill>
                <a:latin typeface="Jost*" pitchFamily="34" charset="0"/>
                <a:ea typeface="Jost*" pitchFamily="34" charset="-122"/>
                <a:cs typeface="Jost*" pitchFamily="34" charset="-120"/>
              </a:rPr>
              <a:t>So,as seen in the previous 2 slides,my videos wathced in the exam weeks are decreasing but the type of content does not change so much.So lets dive to a deeper search with my apple health data.</a:t>
            </a:r>
            <a:endParaRPr lang="en-US" dirty="0"/>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c8d0ab"/>
        </a:solidFill>
        <a:effectLst/>
      </p:bgPr>
    </p:bg>
    <p:spTree>
      <p:nvGrpSpPr>
        <p:cNvPr id="1" name=""/>
        <p:cNvGrpSpPr/>
        <p:nvPr/>
      </p:nvGrpSpPr>
      <p:grpSpPr>
        <a:xfrm>
          <a:off x="0" y="0"/>
          <a:ext cx="0" cy="0"/>
          <a:chOff x="0" y="0"/>
          <a:chExt cx="0" cy="0"/>
        </a:xfrm>
      </p:grpSpPr>
      <p:sp>
        <p:nvSpPr>
          <p:cNvPr id="2" name="Object 1"/>
          <p:cNvSpPr/>
          <p:nvPr/>
        </p:nvSpPr>
        <p:spPr>
          <a:xfrm>
            <a:off x="28568" y="489522"/>
            <a:ext cx="12188952" cy="418995"/>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STEP COUNT DATA</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23" y="3937603"/>
            <a:ext cx="12217520" cy="28568"/>
          </a:xfrm>
          <a:prstGeom prst="rect">
            <a:avLst/>
          </a:prstGeom>
        </p:spPr>
      </p:pic>
      <p:pic>
        <p:nvPicPr>
          <p:cNvPr id="4" name="Object 3" descr="daily_step_count.png">    </p:cNvPr>
          <p:cNvPicPr>
            <a:picLocks noChangeAspect="1"/>
          </p:cNvPicPr>
          <p:nvPr/>
        </p:nvPicPr>
        <p:blipFill>
          <a:blip r:embed="rId3"/>
          <a:srcRect l="-1691" r="-1691" t="-21814" b="-21814"/>
          <a:stretch/>
        </p:blipFill>
        <p:spPr>
          <a:xfrm>
            <a:off x="676106" y="1314121"/>
            <a:ext cx="5227743" cy="3603932"/>
          </a:xfrm>
          <a:prstGeom prst="rect">
            <a:avLst/>
          </a:prstGeom>
        </p:spPr>
      </p:pic>
      <p:sp>
        <p:nvSpPr>
          <p:cNvPr id="5" name="Object 4"/>
          <p:cNvSpPr/>
          <p:nvPr/>
        </p:nvSpPr>
        <p:spPr>
          <a:xfrm>
            <a:off x="1180805" y="5235357"/>
            <a:ext cx="3770957" cy="799900"/>
          </a:xfrm>
          <a:prstGeom prst="rect">
            <a:avLst/>
          </a:prstGeom>
          <a:noFill/>
        </p:spPr>
        <p:txBody>
          <a:bodyPr wrap="square" rtlCol="0" anchor="t" bIns="0" lIns="0" rIns="0" tIns="0"/>
          <a:lstStyle/>
          <a:p>
            <a:pPr algn="l">
              <a:lnSpc>
                <a:spcPts val="2107"/>
              </a:lnSpc>
              <a:buNone/>
            </a:pPr>
            <a:r>
              <a:rPr lang="en-US" sz="1584" spc="47" kern="0" dirty="0" smtClean="0">
                <a:solidFill>
                  <a:srgbClr val="000000">
                    <a:alpha val="80000"/>
                  </a:srgbClr>
                </a:solidFill>
                <a:latin typeface="Jost*" pitchFamily="34" charset="0"/>
                <a:ea typeface="Jost*" pitchFamily="34" charset="-122"/>
                <a:cs typeface="Jost*" pitchFamily="34" charset="-120"/>
              </a:rPr>
              <a:t>From here, I want to emphasize that on 16 November, there is a peak, and that's the exam date of mine.</a:t>
            </a:r>
            <a:endParaRPr lang="en-US" dirty="0"/>
          </a:p>
        </p:txBody>
      </p:sp>
      <p:pic>
        <p:nvPicPr>
          <p:cNvPr id="6" name="Object 5" descr="dailystepvs.png">    </p:cNvPr>
          <p:cNvPicPr>
            <a:picLocks noChangeAspect="1"/>
          </p:cNvPicPr>
          <p:nvPr/>
        </p:nvPicPr>
        <p:blipFill>
          <a:blip r:embed="rId4"/>
          <a:srcRect l="3148" r="3148" t="-50000" b="-50000"/>
          <a:stretch/>
        </p:blipFill>
        <p:spPr>
          <a:xfrm>
            <a:off x="6503949" y="476131"/>
            <a:ext cx="4985258" cy="5279912"/>
          </a:xfrm>
          <a:prstGeom prst="rect">
            <a:avLst/>
          </a:prstGeom>
        </p:spPr>
      </p:pic>
      <p:sp>
        <p:nvSpPr>
          <p:cNvPr id="7" name="Object 6"/>
          <p:cNvSpPr/>
          <p:nvPr/>
        </p:nvSpPr>
        <p:spPr>
          <a:xfrm>
            <a:off x="7161009" y="4892543"/>
            <a:ext cx="3770957" cy="1066533"/>
          </a:xfrm>
          <a:prstGeom prst="rect">
            <a:avLst/>
          </a:prstGeom>
          <a:noFill/>
        </p:spPr>
        <p:txBody>
          <a:bodyPr wrap="square" rtlCol="0" anchor="t" bIns="0" lIns="0" rIns="0" tIns="0"/>
          <a:lstStyle/>
          <a:p>
            <a:pPr algn="l">
              <a:lnSpc>
                <a:spcPts val="2107"/>
              </a:lnSpc>
              <a:buNone/>
            </a:pPr>
            <a:r>
              <a:rPr lang="en-US" sz="1584" spc="47" kern="0" dirty="0" smtClean="0">
                <a:solidFill>
                  <a:srgbClr val="000000">
                    <a:alpha val="80000"/>
                  </a:srgbClr>
                </a:solidFill>
                <a:latin typeface="Jost*" pitchFamily="34" charset="0"/>
                <a:ea typeface="Jost*" pitchFamily="34" charset="-122"/>
                <a:cs typeface="Jost*" pitchFamily="34" charset="-120"/>
              </a:rPr>
              <a:t>The comparison of periods suggests there is similarity between them, but we cannot obtain anything from the comparison</a:t>
            </a:r>
            <a:endParaRPr lang="en-US" dirty="0"/>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c8d0ab"/>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18995"/>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SEARCHING FOR RELATIONSHIP</a:t>
            </a:r>
            <a:endParaRPr lang="en-US" dirty="0"/>
          </a:p>
        </p:txBody>
      </p:sp>
      <p:pic>
        <p:nvPicPr>
          <p:cNvPr id="3" name="Object 2" descr="Scatter.png">    </p:cNvPr>
          <p:cNvPicPr>
            <a:picLocks noChangeAspect="1"/>
          </p:cNvPicPr>
          <p:nvPr/>
        </p:nvPicPr>
        <p:blipFill>
          <a:blip r:embed="rId1"/>
          <a:srcRect l="0" r="0" t="0" b="0"/>
          <a:stretch/>
        </p:blipFill>
        <p:spPr>
          <a:xfrm>
            <a:off x="1920543" y="1647413"/>
            <a:ext cx="8347867" cy="4142339"/>
          </a:xfrm>
          <a:prstGeom prst="rect">
            <a:avLst/>
          </a:prstGeom>
        </p:spPr>
      </p:pic>
      <p:sp>
        <p:nvSpPr>
          <p:cNvPr id="4" name="Object 3"/>
          <p:cNvSpPr/>
          <p:nvPr/>
        </p:nvSpPr>
        <p:spPr>
          <a:xfrm>
            <a:off x="0" y="5926789"/>
            <a:ext cx="12188952" cy="514221"/>
          </a:xfrm>
          <a:prstGeom prst="rect">
            <a:avLst/>
          </a:prstGeom>
          <a:noFill/>
        </p:spPr>
        <p:txBody>
          <a:bodyPr wrap="square" rtlCol="0" anchor="t" bIns="0" lIns="0" rIns="0" tIns="0"/>
          <a:lstStyle/>
          <a:p>
            <a:pPr algn="ctr">
              <a:lnSpc>
                <a:spcPts val="2042"/>
              </a:lnSpc>
              <a:buNone/>
            </a:pPr>
            <a:r>
              <a:rPr lang="en-US" sz="1620" spc="49" kern="0" dirty="0" smtClean="0">
                <a:solidFill>
                  <a:srgbClr val="000000"/>
                </a:solidFill>
                <a:latin typeface="Jost*" pitchFamily="34" charset="0"/>
                <a:ea typeface="Jost*" pitchFamily="34" charset="-122"/>
                <a:cs typeface="Jost*" pitchFamily="34" charset="-120"/>
              </a:rPr>
              <a:t>There is no correlation between these two. I mean they are different. Step counts in non-exam periods tend to be lower in total. So this is a false argument about my physical activity decreasing in exam weeks.</a:t>
            </a:r>
            <a:endParaRPr lang="en-US" dirty="0"/>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c8d0ab"/>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18995"/>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ADDITIONAL PLOTS FOR STATISTICS</a:t>
            </a:r>
            <a:endParaRPr lang="en-US" dirty="0"/>
          </a:p>
        </p:txBody>
      </p:sp>
      <p:pic>
        <p:nvPicPr>
          <p:cNvPr id="3" name="Object 2" descr="additional plot.png">    </p:cNvPr>
          <p:cNvPicPr>
            <a:picLocks noChangeAspect="1"/>
          </p:cNvPicPr>
          <p:nvPr/>
        </p:nvPicPr>
        <p:blipFill>
          <a:blip r:embed="rId1"/>
          <a:srcRect l="-1372" r="-1372" t="-1372" b="-1372"/>
          <a:stretch/>
        </p:blipFill>
        <p:spPr>
          <a:xfrm>
            <a:off x="476131" y="1628517"/>
            <a:ext cx="5523119" cy="3227869"/>
          </a:xfrm>
          <a:prstGeom prst="rect">
            <a:avLst/>
          </a:prstGeom>
        </p:spPr>
      </p:pic>
      <p:sp>
        <p:nvSpPr>
          <p:cNvPr id="4" name="Object 3"/>
          <p:cNvSpPr/>
          <p:nvPr/>
        </p:nvSpPr>
        <p:spPr>
          <a:xfrm>
            <a:off x="199975" y="5026930"/>
            <a:ext cx="6075431" cy="1028443"/>
          </a:xfrm>
          <a:prstGeom prst="rect">
            <a:avLst/>
          </a:prstGeom>
          <a:noFill/>
        </p:spPr>
        <p:txBody>
          <a:bodyPr wrap="square" rtlCol="0" anchor="t" bIns="0" lIns="0" rIns="0" tIns="0"/>
          <a:lstStyle/>
          <a:p>
            <a:pPr algn="ctr">
              <a:lnSpc>
                <a:spcPts val="2042"/>
              </a:lnSpc>
              <a:buNone/>
            </a:pPr>
            <a:r>
              <a:rPr lang="en-US" sz="1620" spc="49" kern="0" dirty="0" smtClean="0">
                <a:solidFill>
                  <a:srgbClr val="000000"/>
                </a:solidFill>
                <a:latin typeface="Jost*" pitchFamily="34" charset="0"/>
                <a:ea typeface="Jost*" pitchFamily="34" charset="-122"/>
                <a:cs typeface="Jost*" pitchFamily="34" charset="-120"/>
              </a:rPr>
              <a:t>The boxplot shows that physical activity actually increased during exam periods, which contradicts the initial expectation that it would decrease. The data appears to suggest the opposite trend to what was anticipated.</a:t>
            </a:r>
            <a:endParaRPr lang="en-US" dirty="0"/>
          </a:p>
        </p:txBody>
      </p:sp>
      <p:pic>
        <p:nvPicPr>
          <p:cNvPr id="5" name="Object 4" descr="violin2.png">    </p:cNvPr>
          <p:cNvPicPr>
            <a:picLocks noChangeAspect="1"/>
          </p:cNvPicPr>
          <p:nvPr/>
        </p:nvPicPr>
        <p:blipFill>
          <a:blip r:embed="rId2"/>
          <a:srcRect l="-2482" r="-2482" t="-2482" b="-2482"/>
          <a:stretch/>
        </p:blipFill>
        <p:spPr>
          <a:xfrm>
            <a:off x="6189702" y="1595010"/>
            <a:ext cx="5523119" cy="3294884"/>
          </a:xfrm>
          <a:prstGeom prst="rect">
            <a:avLst/>
          </a:prstGeom>
        </p:spPr>
      </p:pic>
      <p:sp>
        <p:nvSpPr>
          <p:cNvPr id="6" name="Object 5"/>
          <p:cNvSpPr/>
          <p:nvPr/>
        </p:nvSpPr>
        <p:spPr>
          <a:xfrm>
            <a:off x="5913546" y="5026930"/>
            <a:ext cx="6075431" cy="257111"/>
          </a:xfrm>
          <a:prstGeom prst="rect">
            <a:avLst/>
          </a:prstGeom>
          <a:noFill/>
        </p:spPr>
        <p:txBody>
          <a:bodyPr wrap="square" rtlCol="0" anchor="t" bIns="0" lIns="0" rIns="0" tIns="0"/>
          <a:lstStyle/>
          <a:p>
            <a:pPr algn="ctr">
              <a:lnSpc>
                <a:spcPts val="2042"/>
              </a:lnSpc>
              <a:buNone/>
            </a:pPr>
            <a:r>
              <a:rPr lang="en-US" sz="1620" spc="49" kern="0" dirty="0" smtClean="0">
                <a:solidFill>
                  <a:srgbClr val="000000"/>
                </a:solidFill>
                <a:latin typeface="Jost*" pitchFamily="34" charset="0"/>
                <a:ea typeface="Jost*" pitchFamily="34" charset="-122"/>
                <a:cs typeface="Jost*" pitchFamily="34" charset="-120"/>
              </a:rPr>
              <a:t>And that's the additional violin plot</a:t>
            </a:r>
            <a:endParaRPr lang="en-US" dirty="0"/>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11.xml><?xml version="1.0" encoding="utf-8"?>
<p:tagLst xmlns:a="http://schemas.openxmlformats.org/drawingml/2006/main" xmlns:r="http://schemas.openxmlformats.org/officeDocument/2006/relationships" xmlns:p="http://schemas.openxmlformats.org/presentationml/2006/main"/>
</file>

<file path=ppt/tags/tag12.xml><?xml version="1.0" encoding="utf-8"?>
<p:tagLst xmlns:a="http://schemas.openxmlformats.org/drawingml/2006/main" xmlns:r="http://schemas.openxmlformats.org/officeDocument/2006/relationships" xmlns:p="http://schemas.openxmlformats.org/presentationml/2006/main"/>
</file>

<file path=ppt/tags/tag13.xml><?xml version="1.0" encoding="utf-8"?>
<p:tagLst xmlns:a="http://schemas.openxmlformats.org/drawingml/2006/main" xmlns:r="http://schemas.openxmlformats.org/officeDocument/2006/relationships" xmlns:p="http://schemas.openxmlformats.org/presentationml/2006/main"/>
</file>

<file path=ppt/tags/tag14.xml><?xml version="1.0" encoding="utf-8"?>
<p:tagLst xmlns:a="http://schemas.openxmlformats.org/drawingml/2006/main" xmlns:r="http://schemas.openxmlformats.org/officeDocument/2006/relationships" xmlns:p="http://schemas.openxmlformats.org/presentationml/2006/main"/>
</file>

<file path=ppt/tags/tag15.xml><?xml version="1.0" encoding="utf-8"?>
<p:tagLst xmlns:a="http://schemas.openxmlformats.org/drawingml/2006/main" xmlns:r="http://schemas.openxmlformats.org/officeDocument/2006/relationships" xmlns:p="http://schemas.openxmlformats.org/presentationml/2006/main"/>
</file>

<file path=ppt/tags/tag16.xml><?xml version="1.0" encoding="utf-8"?>
<p:tagLst xmlns:a="http://schemas.openxmlformats.org/drawingml/2006/main" xmlns:r="http://schemas.openxmlformats.org/officeDocument/2006/relationships" xmlns:p="http://schemas.openxmlformats.org/presentationml/2006/main"/>
</file>

<file path=ppt/tags/tag17.xml><?xml version="1.0" encoding="utf-8"?>
<p:tagLst xmlns:a="http://schemas.openxmlformats.org/drawingml/2006/main" xmlns:r="http://schemas.openxmlformats.org/officeDocument/2006/relationships" xmlns:p="http://schemas.openxmlformats.org/presentationml/2006/main"/>
</file>

<file path=ppt/tags/tag18.xml><?xml version="1.0" encoding="utf-8"?>
<p:tagLst xmlns:a="http://schemas.openxmlformats.org/drawingml/2006/main" xmlns:r="http://schemas.openxmlformats.org/officeDocument/2006/relationships" xmlns:p="http://schemas.openxmlformats.org/presentationml/2006/main"/>
</file>

<file path=ppt/tags/tag19.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20.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20</Slides>
  <Notes>20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Step Count and YouTube Usage Analysis</dc:title>
  <dc:subject>Step Count and YouTube Usage Analysis</dc:subject>
  <dc:creator>Çağdaş AKSOY</dc:creator>
  <cp:lastModifiedBy>Çağdaş AKSOY</cp:lastModifiedBy>
  <cp:revision>1</cp:revision>
  <dcterms:created xsi:type="dcterms:W3CDTF">2025-01-10T18:41:16.000Z</dcterms:created>
  <dcterms:modified xsi:type="dcterms:W3CDTF">2025-01-10T18:41:16.000Z</dcterms:modified>
</cp:coreProperties>
</file>